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7" r:id="rId3"/>
    <p:sldId id="258" r:id="rId4"/>
    <p:sldId id="296" r:id="rId5"/>
    <p:sldId id="303" r:id="rId6"/>
    <p:sldId id="300" r:id="rId7"/>
    <p:sldId id="302" r:id="rId8"/>
    <p:sldId id="259" r:id="rId9"/>
    <p:sldId id="311" r:id="rId10"/>
    <p:sldId id="304" r:id="rId11"/>
    <p:sldId id="295" r:id="rId12"/>
    <p:sldId id="305" r:id="rId13"/>
    <p:sldId id="277" r:id="rId14"/>
    <p:sldId id="261" r:id="rId15"/>
    <p:sldId id="264" r:id="rId16"/>
    <p:sldId id="265" r:id="rId17"/>
    <p:sldId id="266" r:id="rId18"/>
    <p:sldId id="307" r:id="rId19"/>
    <p:sldId id="306" r:id="rId20"/>
    <p:sldId id="309" r:id="rId21"/>
    <p:sldId id="288" r:id="rId22"/>
    <p:sldId id="319" r:id="rId23"/>
    <p:sldId id="320" r:id="rId24"/>
    <p:sldId id="290" r:id="rId25"/>
    <p:sldId id="292" r:id="rId26"/>
    <p:sldId id="279" r:id="rId27"/>
    <p:sldId id="276" r:id="rId28"/>
    <p:sldId id="271" r:id="rId29"/>
    <p:sldId id="269" r:id="rId30"/>
    <p:sldId id="313" r:id="rId31"/>
    <p:sldId id="312" r:id="rId32"/>
    <p:sldId id="273" r:id="rId33"/>
    <p:sldId id="280" r:id="rId34"/>
    <p:sldId id="282" r:id="rId35"/>
    <p:sldId id="31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87097" autoAdjust="0"/>
  </p:normalViewPr>
  <p:slideViewPr>
    <p:cSldViewPr snapToGrid="0" snapToObjects="1">
      <p:cViewPr varScale="1">
        <p:scale>
          <a:sx n="73" d="100"/>
          <a:sy n="73" d="100"/>
        </p:scale>
        <p:origin x="-738"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0AF38C-CDBF-4612-BC71-5893F575E8F1}" type="datetimeFigureOut">
              <a:rPr lang="fr-FR" smtClean="0"/>
              <a:pPr/>
              <a:t>03/01/2019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FE5E40-3A41-4ECC-817C-3C276482A3E1}"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3</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17</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19</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smtClean="0">
                <a:solidFill>
                  <a:srgbClr val="002060"/>
                </a:solidFill>
                <a:latin typeface="Times New Roman" pitchFamily="18" charset="0"/>
                <a:cs typeface="Times New Roman" pitchFamily="18" charset="0"/>
              </a:rPr>
              <a:t>Le résultat de cette réunion est l’actualisation du </a:t>
            </a:r>
            <a:r>
              <a:rPr lang="fr-FR" sz="1200" b="1" dirty="0" err="1" smtClean="0">
                <a:solidFill>
                  <a:srgbClr val="002060"/>
                </a:solidFill>
                <a:latin typeface="Times New Roman" pitchFamily="18" charset="0"/>
                <a:cs typeface="Times New Roman" pitchFamily="18" charset="0"/>
              </a:rPr>
              <a:t>backlog</a:t>
            </a:r>
            <a:r>
              <a:rPr lang="fr-FR" sz="1200" b="1" dirty="0" smtClean="0">
                <a:solidFill>
                  <a:srgbClr val="002060"/>
                </a:solidFill>
                <a:latin typeface="Times New Roman" pitchFamily="18" charset="0"/>
                <a:cs typeface="Times New Roman" pitchFamily="18" charset="0"/>
              </a:rPr>
              <a:t> de sprint ainsi que la</a:t>
            </a:r>
            <a:br>
              <a:rPr lang="fr-FR" sz="1200" b="1" dirty="0" smtClean="0">
                <a:solidFill>
                  <a:srgbClr val="002060"/>
                </a:solidFill>
                <a:latin typeface="Times New Roman" pitchFamily="18" charset="0"/>
                <a:cs typeface="Times New Roman" pitchFamily="18" charset="0"/>
              </a:rPr>
            </a:br>
            <a:r>
              <a:rPr lang="fr-FR" sz="1200" b="1" dirty="0" smtClean="0">
                <a:solidFill>
                  <a:srgbClr val="002060"/>
                </a:solidFill>
                <a:latin typeface="Times New Roman" pitchFamily="18" charset="0"/>
                <a:cs typeface="Times New Roman" pitchFamily="18" charset="0"/>
              </a:rPr>
              <a:t>prévision et la résolution des obstacles.</a:t>
            </a:r>
            <a:endParaRPr lang="fr-FR" b="1" dirty="0" smtClean="0">
              <a:solidFill>
                <a:srgbClr val="002060"/>
              </a:solidFill>
              <a:latin typeface="Times New Roman" pitchFamily="18" charset="0"/>
              <a:cs typeface="Times New Roman"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22</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smtClean="0">
                <a:solidFill>
                  <a:srgbClr val="002060"/>
                </a:solidFill>
                <a:latin typeface="Times New Roman" pitchFamily="18" charset="0"/>
                <a:cs typeface="Times New Roman" pitchFamily="18" charset="0"/>
              </a:rPr>
              <a:t>Le résultat de cette réunion est l’actualisation du </a:t>
            </a:r>
            <a:r>
              <a:rPr lang="fr-FR" sz="1200" b="1" dirty="0" err="1" smtClean="0">
                <a:solidFill>
                  <a:srgbClr val="002060"/>
                </a:solidFill>
                <a:latin typeface="Times New Roman" pitchFamily="18" charset="0"/>
                <a:cs typeface="Times New Roman" pitchFamily="18" charset="0"/>
              </a:rPr>
              <a:t>backlog</a:t>
            </a:r>
            <a:r>
              <a:rPr lang="fr-FR" sz="1200" b="1" dirty="0" smtClean="0">
                <a:solidFill>
                  <a:srgbClr val="002060"/>
                </a:solidFill>
                <a:latin typeface="Times New Roman" pitchFamily="18" charset="0"/>
                <a:cs typeface="Times New Roman" pitchFamily="18" charset="0"/>
              </a:rPr>
              <a:t> de sprint</a:t>
            </a:r>
            <a:endParaRPr lang="fr-FR" b="1" dirty="0" smtClean="0">
              <a:solidFill>
                <a:srgbClr val="002060"/>
              </a:solidFill>
              <a:latin typeface="Times New Roman" pitchFamily="18" charset="0"/>
              <a:cs typeface="Times New Roman"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23</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28</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https://www.nutcache.com/fr/blog/scrum-burndown-chart/</a:t>
            </a:r>
          </a:p>
          <a:p>
            <a:endParaRPr lang="fr-FR" dirty="0" smtClean="0"/>
          </a:p>
          <a:p>
            <a:r>
              <a:rPr lang="fr-FR" dirty="0" smtClean="0"/>
              <a:t>http://www.henck.fr/les-outils-scrum-burndown-chart-storyboard-etc/</a:t>
            </a:r>
          </a:p>
          <a:p>
            <a:endParaRPr lang="fr-FR" dirty="0" smtClean="0"/>
          </a:p>
          <a:p>
            <a:r>
              <a:rPr lang="fr-FR" dirty="0" smtClean="0"/>
              <a:t>https://blog.thiga.fr/glossaire/burn-up-chart/</a:t>
            </a: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32</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Scrum</a:t>
            </a:r>
            <a:r>
              <a:rPr lang="fr-FR" dirty="0" smtClean="0"/>
              <a:t> repose sur trois piliers fondamentaux. Il s’agit de la </a:t>
            </a:r>
            <a:r>
              <a:rPr lang="fr-FR" b="1" dirty="0" smtClean="0"/>
              <a:t>transparence</a:t>
            </a:r>
            <a:r>
              <a:rPr lang="fr-FR" dirty="0" smtClean="0"/>
              <a:t>, de l’</a:t>
            </a:r>
            <a:r>
              <a:rPr lang="fr-FR" b="1" dirty="0" smtClean="0"/>
              <a:t>inspection</a:t>
            </a:r>
            <a:r>
              <a:rPr lang="fr-FR" dirty="0" smtClean="0"/>
              <a:t> et de l’</a:t>
            </a:r>
            <a:r>
              <a:rPr lang="fr-FR" b="1" dirty="0" smtClean="0"/>
              <a:t>adaptation</a:t>
            </a:r>
            <a:r>
              <a:rPr lang="fr-FR" dirty="0" smtClean="0"/>
              <a:t>. Ces trois piliers sont étroitement liés les uns aux autres.</a:t>
            </a: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33</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latin typeface="+mn-lt"/>
                <a:ea typeface="+mn-ea"/>
                <a:cs typeface="+mn-cs"/>
              </a:rPr>
              <a:t>L’approche classique:</a:t>
            </a:r>
            <a:r>
              <a:rPr lang="fr-FR" sz="1200" b="0" i="0" kern="1200" baseline="0" dirty="0" smtClean="0">
                <a:solidFill>
                  <a:schemeClr val="tx1"/>
                </a:solidFill>
                <a:latin typeface="+mn-lt"/>
                <a:ea typeface="+mn-ea"/>
                <a:cs typeface="+mn-cs"/>
              </a:rPr>
              <a:t> </a:t>
            </a:r>
            <a:r>
              <a:rPr lang="fr-FR" sz="1200" b="0" i="0" kern="1200" dirty="0" smtClean="0">
                <a:solidFill>
                  <a:schemeClr val="tx1"/>
                </a:solidFill>
                <a:latin typeface="+mn-lt"/>
                <a:ea typeface="+mn-ea"/>
                <a:cs typeface="+mn-cs"/>
              </a:rPr>
              <a:t>on fixe l’objectif, et on adapte le planning et le budget . En mode agile, on inverse le triangle :L’objectif évolue en fonction du temps et</a:t>
            </a:r>
            <a:r>
              <a:rPr lang="fr-FR" sz="1200" b="0" i="0" kern="1200" baseline="0" dirty="0" smtClean="0">
                <a:solidFill>
                  <a:schemeClr val="tx1"/>
                </a:solidFill>
                <a:latin typeface="+mn-lt"/>
                <a:ea typeface="+mn-ea"/>
                <a:cs typeface="+mn-cs"/>
              </a:rPr>
              <a:t> du </a:t>
            </a:r>
            <a:r>
              <a:rPr lang="fr-FR" sz="1200" b="0" i="0" kern="1200" baseline="0" dirty="0" err="1" smtClean="0">
                <a:solidFill>
                  <a:schemeClr val="tx1"/>
                </a:solidFill>
                <a:latin typeface="+mn-lt"/>
                <a:ea typeface="+mn-ea"/>
                <a:cs typeface="+mn-cs"/>
              </a:rPr>
              <a:t>cost</a:t>
            </a:r>
            <a:r>
              <a:rPr lang="fr-FR" sz="1200" b="0" i="0" kern="1200" baseline="0" dirty="0" smtClean="0">
                <a:solidFill>
                  <a:schemeClr val="tx1"/>
                </a:solidFill>
                <a:latin typeface="+mn-lt"/>
                <a:ea typeface="+mn-ea"/>
                <a:cs typeface="+mn-cs"/>
              </a:rPr>
              <a:t>: donc on peut intégrer </a:t>
            </a:r>
            <a:r>
              <a:rPr lang="fr-FR" sz="1200" b="0" i="0" kern="1200" dirty="0" smtClean="0">
                <a:solidFill>
                  <a:schemeClr val="tx1"/>
                </a:solidFill>
                <a:latin typeface="+mn-lt"/>
                <a:ea typeface="+mn-ea"/>
                <a:cs typeface="+mn-cs"/>
              </a:rPr>
              <a:t>de nouvelles fonctionnalités.</a:t>
            </a: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5</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smtClean="0">
                <a:solidFill>
                  <a:schemeClr val="tx1"/>
                </a:solidFill>
                <a:latin typeface="+mn-lt"/>
                <a:ea typeface="+mn-ea"/>
                <a:cs typeface="+mn-cs"/>
              </a:rPr>
              <a:t>les valeurs du monde agile posent les conditions de base du succès du projet. On privilégiera ainsi </a:t>
            </a:r>
            <a:r>
              <a:rPr lang="fr-FR" sz="1200" b="1" i="0" kern="1200" dirty="0" smtClean="0">
                <a:solidFill>
                  <a:schemeClr val="tx1"/>
                </a:solidFill>
                <a:latin typeface="+mn-lt"/>
                <a:ea typeface="+mn-ea"/>
                <a:cs typeface="+mn-cs"/>
              </a:rPr>
              <a:t>l’équipe</a:t>
            </a:r>
            <a:r>
              <a:rPr lang="fr-FR" sz="1200" b="0" i="0" kern="1200" dirty="0" smtClean="0">
                <a:solidFill>
                  <a:schemeClr val="tx1"/>
                </a:solidFill>
                <a:latin typeface="+mn-lt"/>
                <a:ea typeface="+mn-ea"/>
                <a:cs typeface="+mn-cs"/>
              </a:rPr>
              <a:t> sur les outils, le </a:t>
            </a:r>
            <a:r>
              <a:rPr lang="fr-FR" sz="1200" b="1" i="0" kern="1200" dirty="0" smtClean="0">
                <a:solidFill>
                  <a:schemeClr val="tx1"/>
                </a:solidFill>
                <a:latin typeface="+mn-lt"/>
                <a:ea typeface="+mn-ea"/>
                <a:cs typeface="+mn-cs"/>
              </a:rPr>
              <a:t>bon fonctionnement</a:t>
            </a:r>
            <a:r>
              <a:rPr lang="fr-FR" sz="1200" b="0" i="0" kern="1200" dirty="0" smtClean="0">
                <a:solidFill>
                  <a:schemeClr val="tx1"/>
                </a:solidFill>
                <a:latin typeface="+mn-lt"/>
                <a:ea typeface="+mn-ea"/>
                <a:cs typeface="+mn-cs"/>
              </a:rPr>
              <a:t> de l’</a:t>
            </a:r>
            <a:r>
              <a:rPr lang="fr-FR" sz="1200" b="1" i="0" kern="1200" dirty="0" smtClean="0">
                <a:solidFill>
                  <a:schemeClr val="tx1"/>
                </a:solidFill>
                <a:latin typeface="+mn-lt"/>
                <a:ea typeface="+mn-ea"/>
                <a:cs typeface="+mn-cs"/>
              </a:rPr>
              <a:t>application </a:t>
            </a:r>
            <a:r>
              <a:rPr lang="fr-FR" sz="1200" b="0" i="0" kern="1200" dirty="0" smtClean="0">
                <a:solidFill>
                  <a:schemeClr val="tx1"/>
                </a:solidFill>
                <a:latin typeface="+mn-lt"/>
                <a:ea typeface="+mn-ea"/>
                <a:cs typeface="+mn-cs"/>
              </a:rPr>
              <a:t>plutôt que l’établissement d’une documentation technique. On privilégiera  </a:t>
            </a:r>
            <a:r>
              <a:rPr lang="fr-FR" sz="1200" b="0" i="0" kern="1200" dirty="0" err="1" smtClean="0">
                <a:solidFill>
                  <a:schemeClr val="tx1"/>
                </a:solidFill>
                <a:latin typeface="+mn-lt"/>
                <a:ea typeface="+mn-ea"/>
                <a:cs typeface="+mn-cs"/>
              </a:rPr>
              <a:t>auusi</a:t>
            </a:r>
            <a:r>
              <a:rPr lang="fr-FR" sz="1200" b="0" i="0" kern="1200" dirty="0" smtClean="0">
                <a:solidFill>
                  <a:schemeClr val="tx1"/>
                </a:solidFill>
                <a:latin typeface="+mn-lt"/>
                <a:ea typeface="+mn-ea"/>
                <a:cs typeface="+mn-cs"/>
              </a:rPr>
              <a:t> </a:t>
            </a:r>
            <a:r>
              <a:rPr lang="fr-FR" sz="1200" b="1" i="0" kern="1200" dirty="0" smtClean="0">
                <a:solidFill>
                  <a:schemeClr val="tx1"/>
                </a:solidFill>
                <a:latin typeface="+mn-lt"/>
                <a:ea typeface="+mn-ea"/>
                <a:cs typeface="+mn-cs"/>
              </a:rPr>
              <a:t>la collaboration </a:t>
            </a:r>
            <a:r>
              <a:rPr lang="fr-FR" sz="1200" b="0" i="0" kern="1200" dirty="0" smtClean="0">
                <a:solidFill>
                  <a:schemeClr val="tx1"/>
                </a:solidFill>
                <a:latin typeface="+mn-lt"/>
                <a:ea typeface="+mn-ea"/>
                <a:cs typeface="+mn-cs"/>
              </a:rPr>
              <a:t>avec le client t que la négociation du contrat, et enfin</a:t>
            </a:r>
            <a:r>
              <a:rPr lang="fr-FR" sz="1200" b="0" i="0" kern="1200" baseline="0" dirty="0" smtClean="0">
                <a:solidFill>
                  <a:schemeClr val="tx1"/>
                </a:solidFill>
                <a:latin typeface="+mn-lt"/>
                <a:ea typeface="+mn-ea"/>
                <a:cs typeface="+mn-cs"/>
              </a:rPr>
              <a:t>, réagir au changement plutôt que suivre un plan</a:t>
            </a:r>
            <a:r>
              <a:rPr lang="fr-FR" sz="1200" b="0" i="0" kern="1200" dirty="0" smtClean="0">
                <a:solidFill>
                  <a:schemeClr val="tx1"/>
                </a:solidFill>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6</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latin typeface="+mn-lt"/>
                <a:ea typeface="+mn-ea"/>
                <a:cs typeface="+mn-cs"/>
              </a:rPr>
              <a:t>scrum</a:t>
            </a:r>
            <a:r>
              <a:rPr lang="fr-FR" sz="1200" kern="1200" dirty="0" smtClean="0">
                <a:solidFill>
                  <a:schemeClr val="tx1"/>
                </a:solidFill>
                <a:latin typeface="+mn-lt"/>
                <a:ea typeface="+mn-ea"/>
                <a:cs typeface="+mn-cs"/>
              </a:rPr>
              <a:t> est la</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méthode agile de gestion de projet </a:t>
            </a:r>
            <a:r>
              <a:rPr lang="fr-FR" sz="1200" kern="0" dirty="0" smtClean="0">
                <a:solidFill>
                  <a:schemeClr val="tx1"/>
                </a:solidFill>
                <a:latin typeface="Times New Roman" pitchFamily="18" charset="0"/>
                <a:ea typeface="+mn-ea"/>
                <a:cs typeface="Times New Roman" pitchFamily="18" charset="0"/>
              </a:rPr>
              <a:t>la plus populaire aujourd’hui</a:t>
            </a:r>
            <a:r>
              <a:rPr lang="fr-FR" sz="1200" kern="1200" dirty="0" smtClean="0">
                <a:solidFill>
                  <a:schemeClr val="tx1"/>
                </a:solidFill>
                <a:latin typeface="+mn-lt"/>
                <a:ea typeface="+mn-ea"/>
                <a:cs typeface="+mn-cs"/>
              </a:rPr>
              <a:t>, cette </a:t>
            </a:r>
            <a:r>
              <a:rPr lang="fr-FR" sz="1200" kern="0" dirty="0" smtClean="0">
                <a:latin typeface="Times New Roman" pitchFamily="18" charset="0"/>
                <a:cs typeface="Times New Roman" pitchFamily="18" charset="0"/>
              </a:rPr>
              <a:t>méthode s’appuie sur le </a:t>
            </a:r>
            <a:r>
              <a:rPr lang="fr-FR" sz="1200" b="1" kern="0" dirty="0" smtClean="0">
                <a:latin typeface="Times New Roman" pitchFamily="18" charset="0"/>
                <a:cs typeface="Times New Roman" pitchFamily="18" charset="0"/>
              </a:rPr>
              <a:t>découpage d’un projet </a:t>
            </a:r>
            <a:r>
              <a:rPr lang="fr-FR" sz="1200" kern="0" dirty="0" smtClean="0">
                <a:latin typeface="Times New Roman" pitchFamily="18" charset="0"/>
                <a:cs typeface="Times New Roman" pitchFamily="18" charset="0"/>
              </a:rPr>
              <a:t>en boîtes de temps, nommés « </a:t>
            </a:r>
            <a:r>
              <a:rPr lang="fr-FR" sz="1200" b="1" kern="0" dirty="0" smtClean="0">
                <a:latin typeface="Times New Roman" pitchFamily="18" charset="0"/>
                <a:cs typeface="Times New Roman" pitchFamily="18" charset="0"/>
              </a:rPr>
              <a:t>sprints</a:t>
            </a:r>
            <a:r>
              <a:rPr lang="fr-FR" sz="1200" kern="0" dirty="0" smtClean="0">
                <a:latin typeface="Times New Roman" pitchFamily="18" charset="0"/>
                <a:cs typeface="Times New Roman" pitchFamily="18" charset="0"/>
              </a:rPr>
              <a:t> ».</a:t>
            </a:r>
            <a:r>
              <a:rPr lang="fr-FR" sz="1200" kern="0" dirty="0" smtClean="0">
                <a:solidFill>
                  <a:schemeClr val="tx1"/>
                </a:solidFill>
                <a:latin typeface="Times New Roman" pitchFamily="18" charset="0"/>
                <a:ea typeface="+mn-ea"/>
                <a:cs typeface="Times New Roman" pitchFamily="18" charset="0"/>
              </a:rPr>
              <a:t> </a:t>
            </a:r>
            <a:r>
              <a:rPr lang="fr-FR" sz="1200" kern="1200" dirty="0" smtClean="0">
                <a:solidFill>
                  <a:schemeClr val="tx1"/>
                </a:solidFill>
                <a:latin typeface="+mn-lt"/>
                <a:ea typeface="+mn-ea"/>
                <a:cs typeface="+mn-cs"/>
              </a:rPr>
              <a:t>Elle a pour but d’améliorer la productivité des équipes.</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0" dirty="0" smtClean="0">
              <a:solidFill>
                <a:schemeClr val="tx1"/>
              </a:solidFill>
              <a:latin typeface="Times New Roman" pitchFamily="18" charset="0"/>
              <a:ea typeface="+mn-ea"/>
              <a:cs typeface="Times New Roman" pitchFamily="18" charset="0"/>
            </a:endParaRPr>
          </a:p>
          <a:p>
            <a:r>
              <a:rPr lang="fr-FR" sz="1200" kern="1200" dirty="0" err="1" smtClean="0">
                <a:solidFill>
                  <a:schemeClr val="tx1"/>
                </a:solidFill>
                <a:latin typeface="+mn-lt"/>
                <a:ea typeface="+mn-ea"/>
                <a:cs typeface="+mn-cs"/>
              </a:rPr>
              <a:t>Scrum</a:t>
            </a:r>
            <a:r>
              <a:rPr lang="fr-FR" sz="1200" kern="1200" dirty="0" smtClean="0">
                <a:solidFill>
                  <a:schemeClr val="tx1"/>
                </a:solidFill>
                <a:latin typeface="+mn-lt"/>
                <a:ea typeface="+mn-ea"/>
                <a:cs typeface="+mn-cs"/>
              </a:rPr>
              <a:t> peut être défini aussi comme un « cadre de travail holistique, itératif  permettant</a:t>
            </a:r>
            <a:r>
              <a:rPr lang="fr-FR" sz="1200" kern="1200" baseline="0" dirty="0" smtClean="0">
                <a:solidFill>
                  <a:schemeClr val="tx1"/>
                </a:solidFill>
                <a:latin typeface="+mn-lt"/>
                <a:ea typeface="+mn-ea"/>
                <a:cs typeface="+mn-cs"/>
              </a:rPr>
              <a:t> de </a:t>
            </a:r>
            <a:r>
              <a:rPr lang="fr-FR" sz="1200" kern="1200" dirty="0" smtClean="0">
                <a:solidFill>
                  <a:schemeClr val="tx1"/>
                </a:solidFill>
                <a:latin typeface="+mn-lt"/>
                <a:ea typeface="+mn-ea"/>
                <a:cs typeface="+mn-cs"/>
              </a:rPr>
              <a:t>répondre à des problèmes complexes et changeants et de livrer  de manière productive et créative des produits de la plus grande valeur possible.</a:t>
            </a: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8</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lgn="ctr"/>
            <a:r>
              <a:rPr lang="fr-FR" sz="1200" dirty="0" smtClean="0">
                <a:latin typeface="Times New Roman" pitchFamily="18" charset="0"/>
                <a:cs typeface="Times New Roman" pitchFamily="18" charset="0"/>
              </a:rPr>
              <a:t>le cadre </a:t>
            </a:r>
            <a:r>
              <a:rPr lang="fr-FR" sz="1200" dirty="0" err="1" smtClean="0">
                <a:latin typeface="Times New Roman" pitchFamily="18" charset="0"/>
                <a:cs typeface="Times New Roman" pitchFamily="18" charset="0"/>
              </a:rPr>
              <a:t>scrum</a:t>
            </a:r>
            <a:r>
              <a:rPr lang="fr-FR" sz="1200" dirty="0" smtClean="0">
                <a:latin typeface="Times New Roman" pitchFamily="18" charset="0"/>
                <a:cs typeface="Times New Roman" pitchFamily="18" charset="0"/>
              </a:rPr>
              <a:t> est constitué d'une définition des </a:t>
            </a:r>
            <a:r>
              <a:rPr lang="fr-FR" sz="1200" b="1" dirty="0" smtClean="0">
                <a:latin typeface="Times New Roman" pitchFamily="18" charset="0"/>
                <a:cs typeface="Times New Roman" pitchFamily="18" charset="0"/>
              </a:rPr>
              <a:t>rôles</a:t>
            </a:r>
            <a:r>
              <a:rPr lang="fr-FR" sz="1200" dirty="0" smtClean="0">
                <a:latin typeface="Times New Roman" pitchFamily="18" charset="0"/>
                <a:cs typeface="Times New Roman" pitchFamily="18" charset="0"/>
              </a:rPr>
              <a:t>, de </a:t>
            </a:r>
            <a:r>
              <a:rPr lang="fr-FR" sz="1200" b="1" dirty="0" smtClean="0">
                <a:latin typeface="Times New Roman" pitchFamily="18" charset="0"/>
                <a:cs typeface="Times New Roman" pitchFamily="18" charset="0"/>
              </a:rPr>
              <a:t>réunions</a:t>
            </a:r>
            <a:r>
              <a:rPr lang="fr-FR" sz="1200" dirty="0" smtClean="0">
                <a:latin typeface="Times New Roman" pitchFamily="18" charset="0"/>
                <a:cs typeface="Times New Roman" pitchFamily="18" charset="0"/>
              </a:rPr>
              <a:t> et d'</a:t>
            </a:r>
            <a:r>
              <a:rPr lang="fr-FR" sz="1200" b="1" dirty="0" smtClean="0">
                <a:latin typeface="Times New Roman" pitchFamily="18" charset="0"/>
                <a:cs typeface="Times New Roman" pitchFamily="18" charset="0"/>
              </a:rPr>
              <a:t>artefacts</a:t>
            </a:r>
            <a:r>
              <a:rPr lang="fr-FR" sz="1400" dirty="0" smtClean="0"/>
              <a:t>.</a:t>
            </a: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12</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1" dirty="0" smtClean="0">
                <a:latin typeface="Times New Roman" pitchFamily="18" charset="0"/>
                <a:cs typeface="Times New Roman" pitchFamily="18" charset="0"/>
              </a:rPr>
              <a:t>Les projets qui utilisent la méthode SCRUM se forment autour d’une équipe auto-organisée et multifonctionnelle.</a:t>
            </a:r>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13</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Il existe </a:t>
            </a:r>
            <a:r>
              <a:rPr lang="fr-FR" sz="1200" b="1" kern="1200" dirty="0" smtClean="0">
                <a:solidFill>
                  <a:schemeClr val="tx1"/>
                </a:solidFill>
                <a:latin typeface="+mn-lt"/>
                <a:ea typeface="+mn-ea"/>
                <a:cs typeface="+mn-cs"/>
              </a:rPr>
              <a:t>trois rôles principaux</a:t>
            </a:r>
            <a:r>
              <a:rPr lang="fr-FR" sz="1200" kern="1200" dirty="0" smtClean="0">
                <a:solidFill>
                  <a:schemeClr val="tx1"/>
                </a:solidFill>
                <a:latin typeface="+mn-lt"/>
                <a:ea typeface="+mn-ea"/>
                <a:cs typeface="+mn-cs"/>
              </a:rPr>
              <a:t> : le responsable produit, le SCRUM Master, et les membres de l’équipe.</a:t>
            </a: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14</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Le Product </a:t>
            </a:r>
            <a:r>
              <a:rPr lang="fr-FR" dirty="0" err="1" smtClean="0"/>
              <a:t>Owner</a:t>
            </a:r>
            <a:r>
              <a:rPr lang="fr-FR" dirty="0" smtClean="0"/>
              <a:t> est le stratège du projet. C’est lui qui a pour mission de définir les fonctionnalités du produit final. C’est aussi lui qui choisi les dates et contenus des différentes versions. Il définit les priorités dans les fonctionnalités et valide ou non les travaux à chaque fin de Sprint. C’est à lui que revient aussi la responsabilité du retour sur investissement ainsi que l’acceptation ou le rejet des résultats. C’est la personne qui représente le client et qui est la plus impliquée dans la gestion du « </a:t>
            </a:r>
            <a:r>
              <a:rPr lang="fr-FR" dirty="0" err="1" smtClean="0"/>
              <a:t>backlog</a:t>
            </a:r>
            <a:r>
              <a:rPr lang="fr-FR" dirty="0" smtClean="0"/>
              <a:t> de produit ».</a:t>
            </a:r>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15</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latin typeface="+mn-lt"/>
                <a:ea typeface="+mn-ea"/>
                <a:cs typeface="+mn-cs"/>
              </a:rPr>
              <a:t>Le </a:t>
            </a:r>
            <a:r>
              <a:rPr lang="fr-FR" sz="1200" b="1" kern="1200" dirty="0" err="1" smtClean="0">
                <a:solidFill>
                  <a:schemeClr val="tx1"/>
                </a:solidFill>
                <a:latin typeface="+mn-lt"/>
                <a:ea typeface="+mn-ea"/>
                <a:cs typeface="+mn-cs"/>
              </a:rPr>
              <a:t>ScrumMaster</a:t>
            </a:r>
            <a:r>
              <a:rPr lang="fr-FR" sz="1200" kern="1200" dirty="0" smtClean="0">
                <a:solidFill>
                  <a:schemeClr val="tx1"/>
                </a:solidFill>
                <a:latin typeface="+mn-lt"/>
                <a:ea typeface="+mn-ea"/>
                <a:cs typeface="+mn-cs"/>
              </a:rPr>
              <a:t> est responsable de l'application de la méthode </a:t>
            </a:r>
            <a:r>
              <a:rPr lang="fr-FR" sz="1200" kern="1200" dirty="0" err="1" smtClean="0">
                <a:solidFill>
                  <a:schemeClr val="tx1"/>
                </a:solidFill>
                <a:latin typeface="+mn-lt"/>
                <a:ea typeface="+mn-ea"/>
                <a:cs typeface="+mn-cs"/>
              </a:rPr>
              <a:t>Scrum</a:t>
            </a:r>
            <a:r>
              <a:rPr lang="fr-FR" sz="1200" kern="1200" dirty="0" smtClean="0">
                <a:solidFill>
                  <a:schemeClr val="tx1"/>
                </a:solidFill>
                <a:latin typeface="+mn-lt"/>
                <a:ea typeface="+mn-ea"/>
                <a:cs typeface="+mn-cs"/>
              </a:rPr>
              <a:t>. Il doit faire appliquer les pratiques et les valeurs du </a:t>
            </a:r>
            <a:r>
              <a:rPr lang="fr-FR" sz="1200" kern="1200" dirty="0" err="1" smtClean="0">
                <a:solidFill>
                  <a:schemeClr val="tx1"/>
                </a:solidFill>
                <a:latin typeface="+mn-lt"/>
                <a:ea typeface="+mn-ea"/>
                <a:cs typeface="+mn-cs"/>
              </a:rPr>
              <a:t>Scrum</a:t>
            </a:r>
            <a:r>
              <a:rPr lang="fr-FR" sz="1200" kern="1200" dirty="0" smtClean="0">
                <a:solidFill>
                  <a:schemeClr val="tx1"/>
                </a:solidFill>
                <a:latin typeface="+mn-lt"/>
                <a:ea typeface="+mn-ea"/>
                <a:cs typeface="+mn-cs"/>
              </a:rPr>
              <a:t>. Il s’assure que l’équipe est totalement opérationnelle et productive. En cas de problème, c’est lui qui doit éliminer les obstacles pour que l’équipe puisse continuer le projet. Il agit comme facilitateur au sein de l’équipe. Il a pour rôle d’aider l’équipe à travailler et à s’améliorer constamment. Il est responsable de l’application du </a:t>
            </a:r>
            <a:r>
              <a:rPr lang="fr-FR" sz="1200" kern="1200" dirty="0" err="1" smtClean="0">
                <a:solidFill>
                  <a:schemeClr val="tx1"/>
                </a:solidFill>
                <a:latin typeface="+mn-lt"/>
                <a:ea typeface="+mn-ea"/>
                <a:cs typeface="+mn-cs"/>
              </a:rPr>
              <a:t>Scrum</a:t>
            </a:r>
            <a:r>
              <a:rPr lang="fr-FR" sz="1200" kern="1200" dirty="0" smtClean="0">
                <a:solidFill>
                  <a:schemeClr val="tx1"/>
                </a:solidFill>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F5FE5E40-3A41-4ECC-817C-3C276482A3E1}" type="slidenum">
              <a:rPr lang="fr-FR" smtClean="0"/>
              <a:pPr/>
              <a:t>16</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fr-FR" smtClean="0"/>
              <a:t>Cliquez et modifiez le titre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dirty="0"/>
          </a:p>
        </p:txBody>
      </p:sp>
      <p:sp>
        <p:nvSpPr>
          <p:cNvPr id="4" name="Date Placeholder 3"/>
          <p:cNvSpPr>
            <a:spLocks noGrp="1"/>
          </p:cNvSpPr>
          <p:nvPr>
            <p:ph type="dt" sz="half" idx="10"/>
          </p:nvPr>
        </p:nvSpPr>
        <p:spPr/>
        <p:txBody>
          <a:bodyPr/>
          <a:lstStyle/>
          <a:p>
            <a:fld id="{679BC7E7-EA8E-4DA7-915E-CC098D9BADCB}" type="datetimeFigureOut">
              <a:rPr lang="en-US" smtClean="0"/>
              <a:pPr/>
              <a:t>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pPr/>
              <a:t>‹N°›</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BC7E7-EA8E-4DA7-915E-CC098D9BADCB}" type="datetimeFigureOut">
              <a:rPr lang="en-US" smtClean="0"/>
              <a:pPr/>
              <a:t>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pPr/>
              <a:t>‹N°›</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fr-FR" smtClean="0"/>
              <a:t>Cliquez et modifiez le titre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lvl1pPr>
              <a:defRPr>
                <a:solidFill>
                  <a:schemeClr val="bg1"/>
                </a:solidFill>
              </a:defRPr>
            </a:lvl1pPr>
          </a:lstStyle>
          <a:p>
            <a:fld id="{679BC7E7-EA8E-4DA7-915E-CC098D9BADCB}" type="datetimeFigureOut">
              <a:rPr lang="en-US" smtClean="0"/>
              <a:pPr/>
              <a:t>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fr-FR" smtClean="0"/>
              <a:t>Cliquez et modifiez le titre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lvl1pPr>
              <a:defRPr>
                <a:solidFill>
                  <a:schemeClr val="bg1"/>
                </a:solidFill>
              </a:defRPr>
            </a:lvl1pPr>
          </a:lstStyle>
          <a:p>
            <a:fld id="{679BC7E7-EA8E-4DA7-915E-CC098D9BADCB}" type="datetimeFigureOut">
              <a:rPr lang="en-US" smtClean="0"/>
              <a:pPr/>
              <a:t>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pPr/>
              <a:t>‹N°›</a:t>
            </a:fld>
            <a:endParaRPr lang="en-US"/>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fr-FR" smtClean="0"/>
              <a:t>Faire glisser l'image vers l'espace réservé ou cliquer sur l'icône pour l'ajouter</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images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fr-FR" smtClean="0"/>
              <a:t>Cliquez et modifiez le titre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lvl1pPr>
              <a:defRPr>
                <a:solidFill>
                  <a:schemeClr val="bg1"/>
                </a:solidFill>
              </a:defRPr>
            </a:lvl1pPr>
          </a:lstStyle>
          <a:p>
            <a:fld id="{679BC7E7-EA8E-4DA7-915E-CC098D9BADCB}" type="datetimeFigureOut">
              <a:rPr lang="en-US" smtClean="0"/>
              <a:pPr/>
              <a:t>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pPr/>
              <a:t>‹N°›</a:t>
            </a:fld>
            <a:endParaRPr lang="en-US"/>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fr-FR" smtClean="0"/>
              <a:t>Faire glisser l'image vers l'espace réservé ou cliquer sur l'icône pour l'ajouter</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fr-FR" smtClean="0"/>
              <a:t>Faire glisser l'image vers l'espace réservé ou cliquer sur l'icône pour l'ajouter</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fr-FR" smtClean="0"/>
              <a:t>Faire glisser l'image vers l'espace réservé ou cliquer sur l'icône pour l'ajouter</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4" name="Date Placeholder 3"/>
          <p:cNvSpPr>
            <a:spLocks noGrp="1"/>
          </p:cNvSpPr>
          <p:nvPr>
            <p:ph type="dt" sz="half" idx="10"/>
          </p:nvPr>
        </p:nvSpPr>
        <p:spPr/>
        <p:txBody>
          <a:bodyPr/>
          <a:lstStyle/>
          <a:p>
            <a:fld id="{679BC7E7-EA8E-4DA7-915E-CC098D9BADCB}" type="datetimeFigureOut">
              <a:rPr lang="en-US" smtClean="0"/>
              <a:pPr/>
              <a:t>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pPr/>
              <a:t>‹N°›</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fr-FR" smtClean="0"/>
              <a:t>Cliquez et modifiez le titre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4" name="Date Placeholder 3"/>
          <p:cNvSpPr>
            <a:spLocks noGrp="1"/>
          </p:cNvSpPr>
          <p:nvPr>
            <p:ph type="dt" sz="half" idx="10"/>
          </p:nvPr>
        </p:nvSpPr>
        <p:spPr/>
        <p:txBody>
          <a:bodyPr/>
          <a:lstStyle/>
          <a:p>
            <a:fld id="{679BC7E7-EA8E-4DA7-915E-CC098D9BADCB}" type="datetimeFigureOut">
              <a:rPr lang="en-US" smtClean="0"/>
              <a:pPr/>
              <a:t>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pPr/>
              <a:t>‹N°›</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erme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9BC7E7-EA8E-4DA7-915E-CC098D9BADCB}" type="datetimeFigureOut">
              <a:rPr lang="en-US" smtClean="0"/>
              <a:pPr/>
              <a:t>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pPr/>
              <a:t>‹N°›</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Content Placeholder 2"/>
          <p:cNvSpPr>
            <a:spLocks noGrp="1"/>
          </p:cNvSpPr>
          <p:nvPr>
            <p:ph idx="1"/>
          </p:nvPr>
        </p:nvSpPr>
        <p:spPr/>
        <p:txBody>
          <a:bodyPr/>
          <a:lstStyle>
            <a:lvl5pPr>
              <a:defRPr/>
            </a:lvl5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4" name="Date Placeholder 3"/>
          <p:cNvSpPr>
            <a:spLocks noGrp="1"/>
          </p:cNvSpPr>
          <p:nvPr>
            <p:ph type="dt" sz="half" idx="10"/>
          </p:nvPr>
        </p:nvSpPr>
        <p:spPr/>
        <p:txBody>
          <a:bodyPr/>
          <a:lstStyle/>
          <a:p>
            <a:fld id="{679BC7E7-EA8E-4DA7-915E-CC098D9BADCB}" type="datetimeFigureOut">
              <a:rPr lang="en-US" smtClean="0"/>
              <a:pPr/>
              <a:t>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fr-FR" smtClean="0"/>
              <a:t>Cliquez et modifiez le titre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Date Placeholder 3"/>
          <p:cNvSpPr>
            <a:spLocks noGrp="1"/>
          </p:cNvSpPr>
          <p:nvPr>
            <p:ph type="dt" sz="half" idx="10"/>
          </p:nvPr>
        </p:nvSpPr>
        <p:spPr/>
        <p:txBody>
          <a:bodyPr/>
          <a:lstStyle>
            <a:lvl1pPr>
              <a:defRPr>
                <a:solidFill>
                  <a:schemeClr val="bg1"/>
                </a:solidFill>
              </a:defRPr>
            </a:lvl1pPr>
          </a:lstStyle>
          <a:p>
            <a:fld id="{679BC7E7-EA8E-4DA7-915E-CC098D9BADCB}" type="datetimeFigureOut">
              <a:rPr lang="en-US" smtClean="0"/>
              <a:pPr/>
              <a:t>1/3/2019</a:t>
            </a:fld>
            <a:endParaRPr lang="en-US"/>
          </a:p>
        </p:txBody>
      </p:sp>
      <p:sp>
        <p:nvSpPr>
          <p:cNvPr id="5" name="Footer Placeholder 4"/>
          <p:cNvSpPr>
            <a:spLocks noGrp="1"/>
          </p:cNvSpPr>
          <p:nvPr>
            <p:ph type="ftr" sz="quarter" idx="11"/>
          </p:nvPr>
        </p:nvSpPr>
        <p:spPr>
          <a:xfrm>
            <a:off x="7238999" y="6356350"/>
            <a:ext cx="1446213"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F2F5E10-5301-4EE6-90D2-A6C4A3F62BED}" type="slidenum">
              <a:rPr lang="en-US" smtClean="0"/>
              <a:pPr/>
              <a:t>‹N°›</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5" name="Date Placeholder 4"/>
          <p:cNvSpPr>
            <a:spLocks noGrp="1"/>
          </p:cNvSpPr>
          <p:nvPr>
            <p:ph type="dt" sz="half" idx="10"/>
          </p:nvPr>
        </p:nvSpPr>
        <p:spPr/>
        <p:txBody>
          <a:bodyPr/>
          <a:lstStyle/>
          <a:p>
            <a:fld id="{679BC7E7-EA8E-4DA7-915E-CC098D9BADCB}" type="datetimeFigureOut">
              <a:rPr lang="en-US" smtClean="0"/>
              <a:pPr/>
              <a:t>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Cliquez et modifiez le titre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7" name="Date Placeholder 6"/>
          <p:cNvSpPr>
            <a:spLocks noGrp="1"/>
          </p:cNvSpPr>
          <p:nvPr>
            <p:ph type="dt" sz="half" idx="10"/>
          </p:nvPr>
        </p:nvSpPr>
        <p:spPr/>
        <p:txBody>
          <a:bodyPr/>
          <a:lstStyle/>
          <a:p>
            <a:fld id="{679BC7E7-EA8E-4DA7-915E-CC098D9BADCB}" type="datetimeFigureOut">
              <a:rPr lang="en-US" smtClean="0"/>
              <a:pPr/>
              <a:t>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2F5E10-5301-4EE6-90D2-A6C4A3F62BED}"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us, Haut et b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5" name="Date Placeholder 4"/>
          <p:cNvSpPr>
            <a:spLocks noGrp="1"/>
          </p:cNvSpPr>
          <p:nvPr>
            <p:ph type="dt" sz="half" idx="10"/>
          </p:nvPr>
        </p:nvSpPr>
        <p:spPr/>
        <p:txBody>
          <a:bodyPr/>
          <a:lstStyle/>
          <a:p>
            <a:fld id="{679BC7E7-EA8E-4DA7-915E-CC098D9BADCB}" type="datetimeFigureOut">
              <a:rPr lang="en-US" smtClean="0"/>
              <a:pPr/>
              <a:t>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pPr/>
              <a:t>‹N°›</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5" name="Date Placeholder 4"/>
          <p:cNvSpPr>
            <a:spLocks noGrp="1"/>
          </p:cNvSpPr>
          <p:nvPr>
            <p:ph type="dt" sz="half" idx="10"/>
          </p:nvPr>
        </p:nvSpPr>
        <p:spPr/>
        <p:txBody>
          <a:bodyPr/>
          <a:lstStyle/>
          <a:p>
            <a:fld id="{679BC7E7-EA8E-4DA7-915E-CC098D9BADCB}" type="datetimeFigureOut">
              <a:rPr lang="en-US" smtClean="0"/>
              <a:pPr/>
              <a:t>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pPr/>
              <a:t>‹N°›</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5" name="Date Placeholder 4"/>
          <p:cNvSpPr>
            <a:spLocks noGrp="1"/>
          </p:cNvSpPr>
          <p:nvPr>
            <p:ph type="dt" sz="half" idx="10"/>
          </p:nvPr>
        </p:nvSpPr>
        <p:spPr/>
        <p:txBody>
          <a:bodyPr/>
          <a:lstStyle/>
          <a:p>
            <a:fld id="{679BC7E7-EA8E-4DA7-915E-CC098D9BADCB}" type="datetimeFigureOut">
              <a:rPr lang="en-US" smtClean="0"/>
              <a:pPr/>
              <a:t>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pPr/>
              <a:t>‹N°›</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Date Placeholder 2"/>
          <p:cNvSpPr>
            <a:spLocks noGrp="1"/>
          </p:cNvSpPr>
          <p:nvPr>
            <p:ph type="dt" sz="half" idx="10"/>
          </p:nvPr>
        </p:nvSpPr>
        <p:spPr/>
        <p:txBody>
          <a:bodyPr/>
          <a:lstStyle/>
          <a:p>
            <a:fld id="{679BC7E7-EA8E-4DA7-915E-CC098D9BADCB}" type="datetimeFigureOut">
              <a:rPr lang="en-US" smtClean="0"/>
              <a:pPr/>
              <a:t>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fr-FR" smtClean="0"/>
              <a:t>Cliquez et modifiez le titre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fld id="{679BC7E7-EA8E-4DA7-915E-CC098D9BADCB}" type="datetimeFigureOut">
              <a:rPr lang="en-US" smtClean="0"/>
              <a:pPr/>
              <a:t>1/3/2019</a:t>
            </a:fld>
            <a:endParaRPr lang="en-US"/>
          </a:p>
        </p:txBody>
      </p:sp>
      <p:sp>
        <p:nvSpPr>
          <p:cNvPr id="5" name="Footer Placeholder 4"/>
          <p:cNvSpPr>
            <a:spLocks noGrp="1"/>
          </p:cNvSpPr>
          <p:nvPr>
            <p:ph type="ftr" sz="quarter" idx="3"/>
          </p:nvPr>
        </p:nvSpPr>
        <p:spPr>
          <a:xfrm>
            <a:off x="5789613" y="6356350"/>
            <a:ext cx="2895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4305300" y="6356350"/>
            <a:ext cx="533400" cy="365125"/>
          </a:xfrm>
          <a:prstGeom prst="rect">
            <a:avLst/>
          </a:prstGeom>
        </p:spPr>
        <p:txBody>
          <a:bodyPr vert="horz" lIns="91440" tIns="45720" rIns="91440" bIns="45720" rtlCol="0" anchor="ctr"/>
          <a:lstStyle>
            <a:lvl1pPr algn="ctr">
              <a:defRPr sz="1100" b="1">
                <a:solidFill>
                  <a:schemeClr val="tx1">
                    <a:lumMod val="50000"/>
                    <a:lumOff val="50000"/>
                  </a:schemeClr>
                </a:solidFill>
              </a:defRPr>
            </a:lvl1pPr>
          </a:lstStyle>
          <a:p>
            <a:fld id="{9F2F5E10-5301-4EE6-90D2-A6C4A3F62BED}"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57199" y="2243138"/>
            <a:ext cx="8228013" cy="1927225"/>
          </a:xfrm>
        </p:spPr>
        <p:txBody>
          <a:bodyPr/>
          <a:lstStyle/>
          <a:p>
            <a:r>
              <a:rPr lang="fr-FR" sz="8000" dirty="0" smtClean="0"/>
              <a:t>AGILE </a:t>
            </a:r>
            <a:br>
              <a:rPr lang="fr-FR" sz="8000" dirty="0" smtClean="0"/>
            </a:br>
            <a:r>
              <a:rPr lang="fr-FR" sz="8000" dirty="0" smtClean="0"/>
              <a:t>&amp;</a:t>
            </a:r>
            <a:br>
              <a:rPr lang="fr-FR" sz="8000" dirty="0" smtClean="0"/>
            </a:br>
            <a:r>
              <a:rPr lang="fr-FR" sz="8000" dirty="0" smtClean="0"/>
              <a:t>SCRUM</a:t>
            </a:r>
            <a:endParaRPr lang="fr-FR" sz="8000" dirty="0"/>
          </a:p>
        </p:txBody>
      </p:sp>
      <p:sp>
        <p:nvSpPr>
          <p:cNvPr id="3" name="Sous-titre 2"/>
          <p:cNvSpPr>
            <a:spLocks noGrp="1"/>
          </p:cNvSpPr>
          <p:nvPr>
            <p:ph type="subTitle" idx="1"/>
          </p:nvPr>
        </p:nvSpPr>
        <p:spPr>
          <a:xfrm>
            <a:off x="457199" y="4995998"/>
            <a:ext cx="8228013" cy="1066800"/>
          </a:xfrm>
        </p:spPr>
        <p:txBody>
          <a:bodyPr/>
          <a:lstStyle/>
          <a:p>
            <a:r>
              <a:rPr lang="fr-FR" b="1" dirty="0" smtClean="0"/>
              <a:t>Réalisé par Mohamed Amine REKIK</a:t>
            </a:r>
            <a:endParaRPr lang="fr-FR" b="1" dirty="0"/>
          </a:p>
        </p:txBody>
      </p:sp>
    </p:spTree>
    <p:extLst>
      <p:ext uri="{BB962C8B-B14F-4D97-AF65-F5344CB8AC3E}">
        <p14:creationId xmlns="" xmlns:p14="http://schemas.microsoft.com/office/powerpoint/2010/main" val="1364648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Pourquoi </a:t>
            </a:r>
            <a:r>
              <a:rPr lang="fr-FR" dirty="0" err="1" smtClean="0"/>
              <a:t>Scrum</a:t>
            </a:r>
            <a:r>
              <a:rPr lang="fr-FR" dirty="0" smtClean="0"/>
              <a:t>?</a:t>
            </a:r>
            <a:endParaRPr lang="fr-FR" dirty="0"/>
          </a:p>
        </p:txBody>
      </p:sp>
      <p:pic>
        <p:nvPicPr>
          <p:cNvPr id="4" name="Imag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157559" y="2340627"/>
            <a:ext cx="1643544" cy="1643544"/>
          </a:xfrm>
          <a:prstGeom prst="rect">
            <a:avLst/>
          </a:prstGeom>
        </p:spPr>
      </p:pic>
      <p:sp>
        <p:nvSpPr>
          <p:cNvPr id="5" name="Rectangle 4"/>
          <p:cNvSpPr/>
          <p:nvPr/>
        </p:nvSpPr>
        <p:spPr>
          <a:xfrm>
            <a:off x="163278" y="2553010"/>
            <a:ext cx="8980722" cy="3108543"/>
          </a:xfrm>
          <a:prstGeom prst="rect">
            <a:avLst/>
          </a:prstGeom>
        </p:spPr>
        <p:txBody>
          <a:bodyPr wrap="square">
            <a:spAutoFit/>
          </a:bodyPr>
          <a:lstStyle/>
          <a:p>
            <a:pPr marL="342900" indent="-342900">
              <a:lnSpc>
                <a:spcPct val="200000"/>
              </a:lnSpc>
              <a:buFont typeface="Wingdings" pitchFamily="2" charset="2"/>
              <a:buChar char="Ø"/>
              <a:defRPr/>
            </a:pPr>
            <a:r>
              <a:rPr lang="fr-FR" sz="2000" b="1" kern="0" dirty="0" smtClean="0">
                <a:latin typeface="Times New Roman" pitchFamily="18" charset="0"/>
                <a:cs typeface="Times New Roman" pitchFamily="18" charset="0"/>
              </a:rPr>
              <a:t>Visibilité</a:t>
            </a:r>
            <a:r>
              <a:rPr lang="fr-FR" sz="2000" kern="0" dirty="0" smtClean="0">
                <a:latin typeface="Times New Roman" pitchFamily="18" charset="0"/>
                <a:cs typeface="Times New Roman" pitchFamily="18" charset="0"/>
              </a:rPr>
              <a:t> continue</a:t>
            </a:r>
          </a:p>
          <a:p>
            <a:pPr marL="342900" indent="-342900">
              <a:lnSpc>
                <a:spcPct val="200000"/>
              </a:lnSpc>
              <a:buFont typeface="Wingdings" pitchFamily="2" charset="2"/>
              <a:buChar char="Ø"/>
              <a:defRPr/>
            </a:pPr>
            <a:r>
              <a:rPr lang="fr-FR" sz="2000" b="1" kern="0" dirty="0" smtClean="0">
                <a:latin typeface="Times New Roman" pitchFamily="18" charset="0"/>
                <a:cs typeface="Times New Roman" pitchFamily="18" charset="0"/>
              </a:rPr>
              <a:t>Transparence</a:t>
            </a:r>
            <a:r>
              <a:rPr lang="fr-FR" sz="2000" kern="0" dirty="0" smtClean="0">
                <a:latin typeface="Times New Roman" pitchFamily="18" charset="0"/>
                <a:cs typeface="Times New Roman" pitchFamily="18" charset="0"/>
              </a:rPr>
              <a:t> sur l’avancement du projet</a:t>
            </a:r>
          </a:p>
          <a:p>
            <a:pPr marL="342900" indent="-342900">
              <a:lnSpc>
                <a:spcPct val="200000"/>
              </a:lnSpc>
              <a:buFont typeface="Wingdings" pitchFamily="2" charset="2"/>
              <a:buChar char="Ø"/>
              <a:defRPr/>
            </a:pPr>
            <a:r>
              <a:rPr lang="fr-FR" sz="2000" kern="0" dirty="0" smtClean="0">
                <a:latin typeface="Times New Roman" pitchFamily="18" charset="0"/>
                <a:cs typeface="Times New Roman" pitchFamily="18" charset="0"/>
              </a:rPr>
              <a:t>Augmenter la capacité et la qualité d’exécution aux </a:t>
            </a:r>
            <a:r>
              <a:rPr lang="fr-FR" sz="2000" b="1" kern="0" dirty="0" smtClean="0">
                <a:latin typeface="Times New Roman" pitchFamily="18" charset="0"/>
                <a:cs typeface="Times New Roman" pitchFamily="18" charset="0"/>
              </a:rPr>
              <a:t>exigences</a:t>
            </a:r>
            <a:r>
              <a:rPr lang="fr-FR" sz="2000" kern="0" dirty="0" smtClean="0">
                <a:latin typeface="Times New Roman" pitchFamily="18" charset="0"/>
                <a:cs typeface="Times New Roman" pitchFamily="18" charset="0"/>
              </a:rPr>
              <a:t> des clients</a:t>
            </a:r>
          </a:p>
          <a:p>
            <a:pPr marL="342900" indent="-342900">
              <a:lnSpc>
                <a:spcPct val="200000"/>
              </a:lnSpc>
              <a:buFont typeface="Wingdings" pitchFamily="2" charset="2"/>
              <a:buChar char="Ø"/>
              <a:defRPr/>
            </a:pPr>
            <a:r>
              <a:rPr lang="fr-FR" sz="2000" kern="0" dirty="0" smtClean="0">
                <a:latin typeface="Times New Roman" pitchFamily="18" charset="0"/>
                <a:cs typeface="Times New Roman" pitchFamily="18" charset="0"/>
              </a:rPr>
              <a:t>Améliorer la </a:t>
            </a:r>
            <a:r>
              <a:rPr lang="fr-FR" sz="2000" b="1" kern="0" dirty="0" smtClean="0">
                <a:latin typeface="Times New Roman" pitchFamily="18" charset="0"/>
                <a:cs typeface="Times New Roman" pitchFamily="18" charset="0"/>
              </a:rPr>
              <a:t>qualité</a:t>
            </a:r>
            <a:r>
              <a:rPr lang="fr-FR" sz="2000" kern="0" dirty="0" smtClean="0">
                <a:latin typeface="Times New Roman" pitchFamily="18" charset="0"/>
                <a:cs typeface="Times New Roman" pitchFamily="18" charset="0"/>
              </a:rPr>
              <a:t> du projet</a:t>
            </a:r>
          </a:p>
          <a:p>
            <a:pPr marL="342900" indent="-342900">
              <a:lnSpc>
                <a:spcPct val="200000"/>
              </a:lnSpc>
              <a:buFont typeface="Wingdings" pitchFamily="2" charset="2"/>
              <a:buChar char="Ø"/>
              <a:defRPr/>
            </a:pPr>
            <a:endParaRPr lang="fr-FR" kern="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Scrum</a:t>
            </a:r>
            <a:r>
              <a:rPr lang="fr-FR" dirty="0" smtClean="0"/>
              <a:t> </a:t>
            </a:r>
            <a:r>
              <a:rPr lang="fr-FR" dirty="0" err="1" smtClean="0"/>
              <a:t>Process</a:t>
            </a:r>
            <a:endParaRPr lang="fr-FR" dirty="0"/>
          </a:p>
        </p:txBody>
      </p:sp>
      <p:pic>
        <p:nvPicPr>
          <p:cNvPr id="53250" name="Picture 2"/>
          <p:cNvPicPr>
            <a:picLocks noChangeAspect="1" noChangeArrowheads="1"/>
          </p:cNvPicPr>
          <p:nvPr/>
        </p:nvPicPr>
        <p:blipFill>
          <a:blip r:embed="rId2"/>
          <a:srcRect/>
          <a:stretch>
            <a:fillRect/>
          </a:stretch>
        </p:blipFill>
        <p:spPr bwMode="auto">
          <a:xfrm>
            <a:off x="0" y="2346545"/>
            <a:ext cx="8233632" cy="1245733"/>
          </a:xfrm>
          <a:prstGeom prst="rect">
            <a:avLst/>
          </a:prstGeom>
          <a:noFill/>
          <a:ln w="9525">
            <a:noFill/>
            <a:miter lim="800000"/>
            <a:headEnd/>
            <a:tailEnd/>
          </a:ln>
          <a:effectLst/>
        </p:spPr>
      </p:pic>
      <p:pic>
        <p:nvPicPr>
          <p:cNvPr id="7" name="Image 6" descr="Image associÃ©e"/>
          <p:cNvPicPr/>
          <p:nvPr/>
        </p:nvPicPr>
        <p:blipFill>
          <a:blip r:embed="rId3" cstate="print"/>
          <a:srcRect l="5242" t="20085" r="5182" b="26282"/>
          <a:stretch>
            <a:fillRect/>
          </a:stretch>
        </p:blipFill>
        <p:spPr bwMode="auto">
          <a:xfrm>
            <a:off x="1871645" y="3592278"/>
            <a:ext cx="5047316" cy="28289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cadre </a:t>
            </a:r>
            <a:r>
              <a:rPr lang="fr-FR" dirty="0" err="1" smtClean="0"/>
              <a:t>Scrum</a:t>
            </a:r>
            <a:endParaRPr lang="fr-FR" dirty="0"/>
          </a:p>
        </p:txBody>
      </p:sp>
      <p:pic>
        <p:nvPicPr>
          <p:cNvPr id="4" name="Picture 2" descr="RÃ©sultat de recherche d'images pour &quot;Les cÃ©rÃ©monie Scrum&quot;"/>
          <p:cNvPicPr>
            <a:picLocks noChangeAspect="1" noChangeArrowheads="1"/>
          </p:cNvPicPr>
          <p:nvPr/>
        </p:nvPicPr>
        <p:blipFill>
          <a:blip r:embed="rId3"/>
          <a:srcRect/>
          <a:stretch>
            <a:fillRect/>
          </a:stretch>
        </p:blipFill>
        <p:spPr bwMode="auto">
          <a:xfrm>
            <a:off x="1093447" y="2657474"/>
            <a:ext cx="7484833" cy="3949054"/>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57199" y="97965"/>
            <a:ext cx="8686801" cy="1927225"/>
          </a:xfrm>
        </p:spPr>
        <p:txBody>
          <a:bodyPr/>
          <a:lstStyle/>
          <a:p>
            <a:r>
              <a:rPr lang="fr-FR" dirty="0" smtClean="0"/>
              <a:t>Les  Acteurs du </a:t>
            </a:r>
            <a:br>
              <a:rPr lang="fr-FR" dirty="0" smtClean="0"/>
            </a:br>
            <a:r>
              <a:rPr lang="fr-FR" dirty="0" err="1" smtClean="0"/>
              <a:t>Scrum</a:t>
            </a:r>
            <a:endParaRPr lang="fr-FR" dirty="0"/>
          </a:p>
        </p:txBody>
      </p:sp>
      <p:pic>
        <p:nvPicPr>
          <p:cNvPr id="3" name="Image 2" descr="Image associÃ©e"/>
          <p:cNvPicPr/>
          <p:nvPr/>
        </p:nvPicPr>
        <p:blipFill>
          <a:blip r:embed="rId3"/>
          <a:srcRect l="8000" t="10000" r="8889" b="12979"/>
          <a:stretch>
            <a:fillRect/>
          </a:stretch>
        </p:blipFill>
        <p:spPr bwMode="auto">
          <a:xfrm>
            <a:off x="2888808" y="2025190"/>
            <a:ext cx="3926330" cy="3448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364648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Rôles dans </a:t>
            </a:r>
            <a:r>
              <a:rPr lang="fr-FR" dirty="0" err="1" smtClean="0"/>
              <a:t>Scrum</a:t>
            </a:r>
            <a:endParaRPr lang="fr-FR" dirty="0"/>
          </a:p>
        </p:txBody>
      </p:sp>
      <p:sp>
        <p:nvSpPr>
          <p:cNvPr id="6" name="ZoneTexte 5"/>
          <p:cNvSpPr txBox="1"/>
          <p:nvPr/>
        </p:nvSpPr>
        <p:spPr>
          <a:xfrm>
            <a:off x="213360" y="2148840"/>
            <a:ext cx="8930640" cy="3816429"/>
          </a:xfrm>
          <a:prstGeom prst="rect">
            <a:avLst/>
          </a:prstGeom>
          <a:noFill/>
        </p:spPr>
        <p:txBody>
          <a:bodyPr wrap="square">
            <a:spAutoFit/>
          </a:bodyPr>
          <a:lstStyle/>
          <a:p>
            <a:pPr algn="just">
              <a:lnSpc>
                <a:spcPct val="150000"/>
              </a:lnSpc>
              <a:buClr>
                <a:srgbClr val="FF0000"/>
              </a:buClr>
              <a:defRPr/>
            </a:pPr>
            <a:endParaRPr lang="fr-FR" sz="2000" b="1" dirty="0" smtClean="0">
              <a:latin typeface="Times New Roman" pitchFamily="18" charset="0"/>
              <a:cs typeface="Times New Roman" pitchFamily="18" charset="0"/>
            </a:endParaRPr>
          </a:p>
          <a:p>
            <a:pPr algn="just">
              <a:lnSpc>
                <a:spcPct val="150000"/>
              </a:lnSpc>
              <a:buClr>
                <a:srgbClr val="FF0000"/>
              </a:buClr>
              <a:defRPr/>
            </a:pPr>
            <a:endParaRPr lang="fr-FR" sz="2000" b="1" dirty="0" smtClean="0">
              <a:latin typeface="Times New Roman" pitchFamily="18" charset="0"/>
              <a:cs typeface="Times New Roman" pitchFamily="18" charset="0"/>
            </a:endParaRPr>
          </a:p>
          <a:p>
            <a:pPr lvl="0" algn="just">
              <a:lnSpc>
                <a:spcPct val="150000"/>
              </a:lnSpc>
              <a:buClr>
                <a:srgbClr val="FF0000"/>
              </a:buClr>
              <a:buFont typeface="Wingdings" pitchFamily="2" charset="2"/>
              <a:buChar char="Ø"/>
              <a:defRPr/>
            </a:pPr>
            <a:r>
              <a:rPr lang="fr-FR" sz="2000" b="1" dirty="0" smtClean="0">
                <a:latin typeface="Times New Roman" pitchFamily="18" charset="0"/>
                <a:cs typeface="Times New Roman" pitchFamily="18" charset="0"/>
              </a:rPr>
              <a:t> Il existe trois rôles principaux : </a:t>
            </a:r>
          </a:p>
          <a:p>
            <a:pPr lvl="0" algn="just">
              <a:lnSpc>
                <a:spcPct val="150000"/>
              </a:lnSpc>
              <a:buClr>
                <a:srgbClr val="FF0000"/>
              </a:buClr>
              <a:buFont typeface="Courier New" pitchFamily="49" charset="0"/>
              <a:buChar char="o"/>
              <a:defRPr/>
            </a:pPr>
            <a:r>
              <a:rPr lang="fr-FR" sz="2000" b="1" dirty="0" smtClean="0">
                <a:latin typeface="Times New Roman" pitchFamily="18" charset="0"/>
                <a:cs typeface="Times New Roman" pitchFamily="18" charset="0"/>
              </a:rPr>
              <a:t>         Le Product </a:t>
            </a:r>
            <a:r>
              <a:rPr lang="fr-FR" sz="2000" b="1" dirty="0" err="1" smtClean="0">
                <a:latin typeface="Times New Roman" pitchFamily="18" charset="0"/>
                <a:cs typeface="Times New Roman" pitchFamily="18" charset="0"/>
              </a:rPr>
              <a:t>Owner</a:t>
            </a:r>
            <a:endParaRPr lang="fr-FR" sz="2000" b="1" dirty="0" smtClean="0">
              <a:latin typeface="Times New Roman" pitchFamily="18" charset="0"/>
              <a:cs typeface="Times New Roman" pitchFamily="18" charset="0"/>
            </a:endParaRPr>
          </a:p>
          <a:p>
            <a:pPr lvl="0" algn="just">
              <a:lnSpc>
                <a:spcPct val="150000"/>
              </a:lnSpc>
              <a:buClr>
                <a:srgbClr val="FF0000"/>
              </a:buClr>
              <a:buFont typeface="Courier New" pitchFamily="49" charset="0"/>
              <a:buChar char="o"/>
              <a:defRPr/>
            </a:pPr>
            <a:r>
              <a:rPr lang="fr-FR" sz="2000" b="1" dirty="0" smtClean="0">
                <a:latin typeface="Times New Roman" pitchFamily="18" charset="0"/>
                <a:cs typeface="Times New Roman" pitchFamily="18" charset="0"/>
              </a:rPr>
              <a:t>         Le  SCRUM Master</a:t>
            </a:r>
          </a:p>
          <a:p>
            <a:pPr lvl="0" algn="just">
              <a:lnSpc>
                <a:spcPct val="150000"/>
              </a:lnSpc>
              <a:buClr>
                <a:srgbClr val="FF0000"/>
              </a:buClr>
              <a:buFont typeface="Courier New" pitchFamily="49" charset="0"/>
              <a:buChar char="o"/>
              <a:defRPr/>
            </a:pPr>
            <a:r>
              <a:rPr lang="fr-FR" sz="2000" b="1" dirty="0" smtClean="0">
                <a:latin typeface="Times New Roman" pitchFamily="18" charset="0"/>
                <a:cs typeface="Times New Roman" pitchFamily="18" charset="0"/>
              </a:rPr>
              <a:t>         L’équipe de développement</a:t>
            </a:r>
          </a:p>
          <a:p>
            <a:pPr>
              <a:buClr>
                <a:srgbClr val="FF0000"/>
              </a:buClr>
              <a:buFont typeface="Wingdings" pitchFamily="2" charset="2"/>
              <a:buChar char="Ø"/>
              <a:defRPr/>
            </a:pPr>
            <a:endParaRPr lang="fr-FR" sz="2000" b="1" dirty="0">
              <a:latin typeface="Times New Roman" pitchFamily="18" charset="0"/>
              <a:cs typeface="Times New Roman" pitchFamily="18" charset="0"/>
            </a:endParaRPr>
          </a:p>
          <a:p>
            <a:pPr>
              <a:defRPr/>
            </a:pPr>
            <a:endParaRPr lang="fr-FR" dirty="0">
              <a:cs typeface="Arial" charset="0"/>
            </a:endParaRPr>
          </a:p>
          <a:p>
            <a:pPr>
              <a:defRPr/>
            </a:pPr>
            <a:endParaRPr lang="fr-FR" dirty="0">
              <a:cs typeface="Arial" charset="0"/>
            </a:endParaRPr>
          </a:p>
        </p:txBody>
      </p:sp>
      <p:pic>
        <p:nvPicPr>
          <p:cNvPr id="7" name="Image 6" descr="Image associÃ©e"/>
          <p:cNvPicPr/>
          <p:nvPr/>
        </p:nvPicPr>
        <p:blipFill>
          <a:blip r:embed="rId3" cstate="print"/>
          <a:srcRect l="8418" t="4323" r="8929" b="4611"/>
          <a:stretch>
            <a:fillRect/>
          </a:stretch>
        </p:blipFill>
        <p:spPr bwMode="auto">
          <a:xfrm>
            <a:off x="4786296" y="2566952"/>
            <a:ext cx="3900504" cy="3719528"/>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2075"/>
            <a:ext cx="8229600" cy="1143000"/>
          </a:xfrm>
        </p:spPr>
        <p:txBody>
          <a:bodyPr/>
          <a:lstStyle/>
          <a:p>
            <a:r>
              <a:rPr lang="fr-FR" dirty="0" smtClean="0"/>
              <a:t>Product </a:t>
            </a:r>
            <a:r>
              <a:rPr lang="fr-FR" dirty="0" err="1" smtClean="0"/>
              <a:t>Owner</a:t>
            </a:r>
            <a:endParaRPr lang="fr-FR" dirty="0"/>
          </a:p>
        </p:txBody>
      </p:sp>
      <p:sp>
        <p:nvSpPr>
          <p:cNvPr id="6" name="ZoneTexte 6"/>
          <p:cNvSpPr txBox="1">
            <a:spLocks noChangeArrowheads="1"/>
          </p:cNvSpPr>
          <p:nvPr/>
        </p:nvSpPr>
        <p:spPr bwMode="auto">
          <a:xfrm>
            <a:off x="-16331" y="3428154"/>
            <a:ext cx="9546089" cy="3477875"/>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342900" indent="-342900" eaLnBrk="1" hangingPunct="1">
              <a:lnSpc>
                <a:spcPct val="150000"/>
              </a:lnSpc>
              <a:spcBef>
                <a:spcPts val="300"/>
              </a:spcBef>
              <a:defRPr/>
            </a:pPr>
            <a:endParaRPr lang="fr-FR" sz="2000" dirty="0" smtClean="0">
              <a:latin typeface="Times New Roman" pitchFamily="18" charset="0"/>
              <a:cs typeface="Times New Roman" pitchFamily="18" charset="0"/>
            </a:endParaRPr>
          </a:p>
          <a:p>
            <a:pPr marL="342900" indent="-342900" eaLnBrk="1" hangingPunct="1">
              <a:lnSpc>
                <a:spcPct val="150000"/>
              </a:lnSpc>
              <a:spcBef>
                <a:spcPts val="300"/>
              </a:spcBef>
              <a:buFont typeface="Wingdings" pitchFamily="2" charset="2"/>
              <a:buChar char="Ø"/>
              <a:defRPr/>
            </a:pPr>
            <a:r>
              <a:rPr lang="fr-FR" sz="2000" dirty="0" smtClean="0">
                <a:latin typeface="Times New Roman" pitchFamily="18" charset="0"/>
                <a:cs typeface="Times New Roman" pitchFamily="18" charset="0"/>
              </a:rPr>
              <a:t>Définir les fonctionnalités du produit et leurs priorités. </a:t>
            </a:r>
          </a:p>
          <a:p>
            <a:pPr marL="342900" indent="-342900" eaLnBrk="1" hangingPunct="1">
              <a:lnSpc>
                <a:spcPct val="150000"/>
              </a:lnSpc>
              <a:spcBef>
                <a:spcPts val="300"/>
              </a:spcBef>
              <a:buFont typeface="Wingdings" pitchFamily="2" charset="2"/>
              <a:buChar char="Ø"/>
              <a:defRPr/>
            </a:pPr>
            <a:r>
              <a:rPr lang="fr-FR" sz="2000" dirty="0" smtClean="0">
                <a:latin typeface="Times New Roman" pitchFamily="18" charset="0"/>
                <a:cs typeface="Times New Roman" pitchFamily="18" charset="0"/>
              </a:rPr>
              <a:t>Exprimer clairement les items du Product </a:t>
            </a:r>
            <a:r>
              <a:rPr lang="fr-FR" sz="2000" dirty="0" err="1" smtClean="0">
                <a:latin typeface="Times New Roman" pitchFamily="18" charset="0"/>
                <a:cs typeface="Times New Roman" pitchFamily="18" charset="0"/>
              </a:rPr>
              <a:t>Backlog</a:t>
            </a:r>
            <a:r>
              <a:rPr lang="fr-FR" sz="2000" dirty="0" smtClean="0">
                <a:latin typeface="Times New Roman" pitchFamily="18" charset="0"/>
                <a:cs typeface="Times New Roman" pitchFamily="18" charset="0"/>
              </a:rPr>
              <a:t>.</a:t>
            </a:r>
          </a:p>
          <a:p>
            <a:pPr marL="342900" indent="-342900" eaLnBrk="1" hangingPunct="1">
              <a:lnSpc>
                <a:spcPct val="150000"/>
              </a:lnSpc>
              <a:spcBef>
                <a:spcPts val="300"/>
              </a:spcBef>
              <a:buFont typeface="Wingdings" pitchFamily="2" charset="2"/>
              <a:buChar char="Ø"/>
              <a:defRPr/>
            </a:pPr>
            <a:r>
              <a:rPr lang="fr-FR" sz="2000" dirty="0" smtClean="0">
                <a:latin typeface="Times New Roman" pitchFamily="18" charset="0"/>
                <a:cs typeface="Times New Roman" pitchFamily="18" charset="0"/>
              </a:rPr>
              <a:t>Choisir les dates et le contenu des différents sprints.</a:t>
            </a:r>
          </a:p>
          <a:p>
            <a:pPr marL="342900" indent="-342900" eaLnBrk="1" hangingPunct="1">
              <a:lnSpc>
                <a:spcPct val="150000"/>
              </a:lnSpc>
              <a:spcBef>
                <a:spcPts val="300"/>
              </a:spcBef>
              <a:buFont typeface="Wingdings" pitchFamily="2" charset="2"/>
              <a:buChar char="Ø"/>
              <a:defRPr/>
            </a:pPr>
            <a:r>
              <a:rPr lang="fr-FR" sz="2000" dirty="0" smtClean="0">
                <a:latin typeface="Times New Roman" pitchFamily="18" charset="0"/>
                <a:cs typeface="Times New Roman" pitchFamily="18" charset="0"/>
              </a:rPr>
              <a:t>Valider ou non les travaux à chaque fin de Sprint.</a:t>
            </a:r>
          </a:p>
          <a:p>
            <a:pPr marL="342900" indent="-342900" eaLnBrk="1" hangingPunct="1">
              <a:lnSpc>
                <a:spcPct val="150000"/>
              </a:lnSpc>
              <a:defRPr/>
            </a:pPr>
            <a:endParaRPr lang="fr-FR" sz="2000" dirty="0" smtClean="0">
              <a:latin typeface="Times New Roman" pitchFamily="18" charset="0"/>
              <a:cs typeface="Times New Roman" pitchFamily="18" charset="0"/>
            </a:endParaRPr>
          </a:p>
          <a:p>
            <a:pPr marL="342900" indent="-342900" eaLnBrk="1" hangingPunct="1">
              <a:lnSpc>
                <a:spcPct val="150000"/>
              </a:lnSpc>
              <a:buFont typeface="Wingdings" pitchFamily="2" charset="2"/>
              <a:buChar char="Ø"/>
              <a:defRPr/>
            </a:pPr>
            <a:endParaRPr lang="fr-FR" sz="2000" dirty="0" smtClean="0">
              <a:latin typeface="Times New Roman" pitchFamily="18" charset="0"/>
              <a:cs typeface="Times New Roman" pitchFamily="18" charset="0"/>
            </a:endParaRPr>
          </a:p>
        </p:txBody>
      </p:sp>
      <p:pic>
        <p:nvPicPr>
          <p:cNvPr id="9" name="Image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757850" y="685954"/>
            <a:ext cx="1257063" cy="1308489"/>
          </a:xfrm>
          <a:prstGeom prst="ellipse">
            <a:avLst/>
          </a:prstGeom>
          <a:ln>
            <a:noFill/>
          </a:ln>
          <a:effectLst>
            <a:softEdge rad="112500"/>
          </a:effectLst>
        </p:spPr>
      </p:pic>
      <p:pic>
        <p:nvPicPr>
          <p:cNvPr id="2050" name="Picture 2"/>
          <p:cNvPicPr>
            <a:picLocks noChangeAspect="1" noChangeArrowheads="1"/>
          </p:cNvPicPr>
          <p:nvPr/>
        </p:nvPicPr>
        <p:blipFill>
          <a:blip r:embed="rId4"/>
          <a:srcRect/>
          <a:stretch>
            <a:fillRect/>
          </a:stretch>
        </p:blipFill>
        <p:spPr bwMode="auto">
          <a:xfrm>
            <a:off x="6053138" y="2890839"/>
            <a:ext cx="2962275" cy="3076575"/>
          </a:xfrm>
          <a:prstGeom prst="rect">
            <a:avLst/>
          </a:prstGeom>
          <a:noFill/>
          <a:ln w="9525">
            <a:noFill/>
            <a:miter lim="800000"/>
            <a:headEnd/>
            <a:tailEnd/>
          </a:ln>
          <a:effectLst/>
        </p:spPr>
      </p:pic>
      <p:sp>
        <p:nvSpPr>
          <p:cNvPr id="10" name="Rectangle 9"/>
          <p:cNvSpPr/>
          <p:nvPr/>
        </p:nvSpPr>
        <p:spPr>
          <a:xfrm>
            <a:off x="171211" y="2344524"/>
            <a:ext cx="7758350" cy="923330"/>
          </a:xfrm>
          <a:prstGeom prst="rect">
            <a:avLst/>
          </a:prstGeom>
        </p:spPr>
        <p:txBody>
          <a:bodyPr wrap="square">
            <a:spAutoFit/>
          </a:bodyPr>
          <a:lstStyle/>
          <a:p>
            <a:r>
              <a:rPr lang="fr-FR" b="1" dirty="0" smtClean="0">
                <a:latin typeface="Times New Roman" pitchFamily="18" charset="0"/>
                <a:cs typeface="Times New Roman" pitchFamily="18" charset="0"/>
              </a:rPr>
              <a:t>Le stratège du projet &amp; le directeur du produit :</a:t>
            </a:r>
          </a:p>
          <a:p>
            <a:r>
              <a:rPr lang="fr-FR" b="1" dirty="0" smtClean="0">
                <a:latin typeface="Times New Roman" pitchFamily="18" charset="0"/>
                <a:cs typeface="Times New Roman" pitchFamily="18" charset="0"/>
              </a:rPr>
              <a:t> </a:t>
            </a:r>
          </a:p>
          <a:p>
            <a:endParaRPr lang="fr-FR" b="1" dirty="0"/>
          </a:p>
        </p:txBody>
      </p:sp>
      <p:sp>
        <p:nvSpPr>
          <p:cNvPr id="11" name="Rectangle 10"/>
          <p:cNvSpPr/>
          <p:nvPr/>
        </p:nvSpPr>
        <p:spPr>
          <a:xfrm>
            <a:off x="1140823" y="2758721"/>
            <a:ext cx="4572000" cy="923330"/>
          </a:xfrm>
          <a:prstGeom prst="rect">
            <a:avLst/>
          </a:prstGeom>
        </p:spPr>
        <p:txBody>
          <a:bodyPr>
            <a:spAutoFit/>
          </a:bodyPr>
          <a:lstStyle/>
          <a:p>
            <a:pPr marL="342900" indent="-342900">
              <a:lnSpc>
                <a:spcPct val="150000"/>
              </a:lnSpc>
              <a:buFont typeface="Courier New" pitchFamily="49" charset="0"/>
              <a:buChar char="o"/>
              <a:defRPr/>
            </a:pPr>
            <a:r>
              <a:rPr lang="fr-FR" dirty="0" smtClean="0"/>
              <a:t>Soit le client.</a:t>
            </a:r>
          </a:p>
          <a:p>
            <a:pPr marL="342900" indent="-342900">
              <a:lnSpc>
                <a:spcPct val="150000"/>
              </a:lnSpc>
              <a:buFont typeface="Courier New" pitchFamily="49" charset="0"/>
              <a:buChar char="o"/>
              <a:defRPr/>
            </a:pPr>
            <a:r>
              <a:rPr lang="fr-FR" dirty="0" smtClean="0"/>
              <a:t>Soit une personne représentant le client.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143000"/>
          </a:xfrm>
        </p:spPr>
        <p:txBody>
          <a:bodyPr/>
          <a:lstStyle/>
          <a:p>
            <a:r>
              <a:rPr lang="fr-FR" dirty="0" err="1" smtClean="0"/>
              <a:t>Scrum</a:t>
            </a:r>
            <a:r>
              <a:rPr lang="fr-FR" dirty="0" smtClean="0"/>
              <a:t> Master</a:t>
            </a:r>
            <a:endParaRPr lang="fr-FR" dirty="0"/>
          </a:p>
        </p:txBody>
      </p:sp>
      <p:sp>
        <p:nvSpPr>
          <p:cNvPr id="3" name="ZoneTexte 6"/>
          <p:cNvSpPr txBox="1">
            <a:spLocks noChangeArrowheads="1"/>
          </p:cNvSpPr>
          <p:nvPr/>
        </p:nvSpPr>
        <p:spPr bwMode="auto">
          <a:xfrm>
            <a:off x="97974" y="2503282"/>
            <a:ext cx="9144000" cy="3277820"/>
          </a:xfrm>
          <a:prstGeom prst="rect">
            <a:avLst/>
          </a:prstGeom>
          <a:noFill/>
          <a:ln>
            <a:noFill/>
          </a:ln>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342900" indent="-342900" algn="ctr" eaLnBrk="1" hangingPunct="1">
              <a:lnSpc>
                <a:spcPct val="150000"/>
              </a:lnSpc>
              <a:defRPr/>
            </a:pPr>
            <a:endParaRPr lang="fr-FR" b="1" dirty="0" smtClean="0">
              <a:latin typeface="Times New Roman" pitchFamily="18" charset="0"/>
              <a:cs typeface="Times New Roman" pitchFamily="18" charset="0"/>
            </a:endParaRP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 Appliquer les pratiques et les valeurs du </a:t>
            </a:r>
            <a:r>
              <a:rPr lang="fr-FR" sz="2000" dirty="0" err="1" smtClean="0">
                <a:latin typeface="Times New Roman" pitchFamily="18" charset="0"/>
                <a:cs typeface="Times New Roman" pitchFamily="18" charset="0"/>
              </a:rPr>
              <a:t>Scrum</a:t>
            </a:r>
            <a:r>
              <a:rPr lang="fr-FR" sz="2000" dirty="0" smtClean="0">
                <a:latin typeface="Times New Roman" pitchFamily="18" charset="0"/>
                <a:cs typeface="Times New Roman" pitchFamily="18" charset="0"/>
              </a:rPr>
              <a:t>.</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Assurer que l’équipe est totalement opérationnelle et productive.</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 Eliminer les obstacles et résoudre les </a:t>
            </a:r>
            <a:r>
              <a:rPr lang="fr-FR" sz="2000" dirty="0" err="1" smtClean="0">
                <a:latin typeface="Times New Roman" pitchFamily="18" charset="0"/>
                <a:cs typeface="Times New Roman" pitchFamily="18" charset="0"/>
              </a:rPr>
              <a:t>problémes</a:t>
            </a:r>
            <a:r>
              <a:rPr lang="fr-FR" sz="2000" dirty="0" smtClean="0">
                <a:latin typeface="Times New Roman" pitchFamily="18" charset="0"/>
                <a:cs typeface="Times New Roman" pitchFamily="18" charset="0"/>
              </a:rPr>
              <a:t>.</a:t>
            </a:r>
          </a:p>
          <a:p>
            <a:pPr marL="342900" lvl="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Aider l’équipe à travailler et à s’améliorer constamment</a:t>
            </a:r>
          </a:p>
          <a:p>
            <a:pPr marL="342900" indent="-342900" eaLnBrk="1" hangingPunct="1">
              <a:lnSpc>
                <a:spcPct val="150000"/>
              </a:lnSpc>
              <a:buFont typeface="Wingdings" pitchFamily="2" charset="2"/>
              <a:buChar char="Ø"/>
              <a:defRPr/>
            </a:pPr>
            <a:endParaRPr lang="fr-FR" sz="2000" dirty="0" smtClean="0">
              <a:latin typeface="Times New Roman" pitchFamily="18" charset="0"/>
              <a:cs typeface="Times New Roman" pitchFamily="18" charset="0"/>
            </a:endParaRPr>
          </a:p>
          <a:p>
            <a:pPr marL="342900" indent="-342900" eaLnBrk="1" hangingPunct="1">
              <a:lnSpc>
                <a:spcPct val="150000"/>
              </a:lnSpc>
              <a:defRPr/>
            </a:pPr>
            <a:endParaRPr lang="fr-FR" sz="2000" dirty="0" smtClean="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srcRect/>
          <a:stretch>
            <a:fillRect/>
          </a:stretch>
        </p:blipFill>
        <p:spPr bwMode="auto">
          <a:xfrm>
            <a:off x="2762239" y="4995853"/>
            <a:ext cx="2962275" cy="1590675"/>
          </a:xfrm>
          <a:prstGeom prst="rect">
            <a:avLst/>
          </a:prstGeom>
          <a:noFill/>
          <a:ln w="9525">
            <a:noFill/>
            <a:miter lim="800000"/>
            <a:headEnd/>
            <a:tailEnd/>
          </a:ln>
          <a:effectLst/>
        </p:spPr>
      </p:pic>
      <p:sp>
        <p:nvSpPr>
          <p:cNvPr id="7" name="Rectangle 6"/>
          <p:cNvSpPr/>
          <p:nvPr/>
        </p:nvSpPr>
        <p:spPr>
          <a:xfrm>
            <a:off x="742946" y="2292230"/>
            <a:ext cx="7815262" cy="507831"/>
          </a:xfrm>
          <a:prstGeom prst="rect">
            <a:avLst/>
          </a:prstGeom>
        </p:spPr>
        <p:txBody>
          <a:bodyPr wrap="square">
            <a:spAutoFit/>
          </a:bodyPr>
          <a:lstStyle/>
          <a:p>
            <a:pPr marL="342900" indent="-342900" algn="ctr">
              <a:lnSpc>
                <a:spcPct val="150000"/>
              </a:lnSpc>
              <a:defRPr/>
            </a:pPr>
            <a:r>
              <a:rPr lang="fr-FR" b="1" dirty="0" smtClean="0">
                <a:latin typeface="Times New Roman" pitchFamily="18" charset="0"/>
                <a:cs typeface="Times New Roman" pitchFamily="18" charset="0"/>
              </a:rPr>
              <a:t>Le mangement du projet &amp; Le responsable de l’application </a:t>
            </a:r>
            <a:r>
              <a:rPr lang="fr-FR" b="1" dirty="0" err="1" smtClean="0">
                <a:latin typeface="Times New Roman" pitchFamily="18" charset="0"/>
                <a:cs typeface="Times New Roman" pitchFamily="18" charset="0"/>
              </a:rPr>
              <a:t>Scrum</a:t>
            </a:r>
            <a:endParaRPr lang="fr-FR" b="1" dirty="0" smtClean="0">
              <a:latin typeface="Times New Roman" pitchFamily="18" charset="0"/>
              <a:cs typeface="Times New Roman" pitchFamily="18" charset="0"/>
            </a:endParaRPr>
          </a:p>
        </p:txBody>
      </p:sp>
      <p:pic>
        <p:nvPicPr>
          <p:cNvPr id="8" name="Image 7"/>
          <p:cNvPicPr>
            <a:picLocks noChangeAspect="1"/>
          </p:cNvPicPr>
          <p:nvPr/>
        </p:nvPicPr>
        <p:blipFill>
          <a:blip r:embed="rId4">
            <a:extLst>
              <a:ext uri="{28A0092B-C50C-407E-A947-70E740481C1C}">
                <a14:useLocalDpi xmlns="" xmlns:a14="http://schemas.microsoft.com/office/drawing/2010/main" val="0"/>
              </a:ext>
            </a:extLst>
          </a:blip>
          <a:srcRect b="12285"/>
          <a:stretch>
            <a:fillRect/>
          </a:stretch>
        </p:blipFill>
        <p:spPr>
          <a:xfrm>
            <a:off x="7615232" y="21628"/>
            <a:ext cx="1357312" cy="1272865"/>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12091"/>
            <a:ext cx="8229600" cy="1143000"/>
          </a:xfrm>
        </p:spPr>
        <p:txBody>
          <a:bodyPr/>
          <a:lstStyle/>
          <a:p>
            <a:r>
              <a:rPr lang="fr-FR" dirty="0" smtClean="0"/>
              <a:t/>
            </a:r>
            <a:br>
              <a:rPr lang="fr-FR" dirty="0" smtClean="0"/>
            </a:br>
            <a:r>
              <a:rPr lang="fr-FR" dirty="0" smtClean="0"/>
              <a:t/>
            </a:r>
            <a:br>
              <a:rPr lang="fr-FR" dirty="0" smtClean="0"/>
            </a:br>
            <a:r>
              <a:rPr lang="fr-FR" dirty="0" smtClean="0"/>
              <a:t>Equipe de développement</a:t>
            </a:r>
            <a:endParaRPr lang="fr-FR" dirty="0"/>
          </a:p>
        </p:txBody>
      </p:sp>
      <p:sp>
        <p:nvSpPr>
          <p:cNvPr id="4" name="Rectangle 3"/>
          <p:cNvSpPr/>
          <p:nvPr/>
        </p:nvSpPr>
        <p:spPr>
          <a:xfrm>
            <a:off x="457200" y="3521333"/>
            <a:ext cx="8425543" cy="923330"/>
          </a:xfrm>
          <a:prstGeom prst="rect">
            <a:avLst/>
          </a:prstGeom>
        </p:spPr>
        <p:txBody>
          <a:bodyPr wrap="square">
            <a:spAutoFit/>
          </a:bodyPr>
          <a:lstStyle/>
          <a:p>
            <a:pPr marL="571500" indent="-571500">
              <a:buFont typeface="Wingdings" panose="05000000000000000000" pitchFamily="2" charset="2"/>
              <a:buChar char="ü"/>
            </a:pPr>
            <a:endParaRPr lang="fr-FR" b="1" dirty="0" smtClean="0"/>
          </a:p>
          <a:p>
            <a:pPr marL="571500" indent="-571500">
              <a:buFont typeface="Wingdings" panose="05000000000000000000" pitchFamily="2" charset="2"/>
              <a:buChar char="ü"/>
            </a:pPr>
            <a:endParaRPr lang="fr-FR" b="1" dirty="0" smtClean="0"/>
          </a:p>
          <a:p>
            <a:r>
              <a:rPr lang="fr-FR" dirty="0" smtClean="0"/>
              <a:t> </a:t>
            </a:r>
            <a:endParaRPr lang="fr-FR" dirty="0"/>
          </a:p>
        </p:txBody>
      </p:sp>
      <p:sp>
        <p:nvSpPr>
          <p:cNvPr id="6" name="ZoneTexte 6"/>
          <p:cNvSpPr txBox="1">
            <a:spLocks noChangeArrowheads="1"/>
          </p:cNvSpPr>
          <p:nvPr/>
        </p:nvSpPr>
        <p:spPr bwMode="auto">
          <a:xfrm>
            <a:off x="114303" y="2843213"/>
            <a:ext cx="9144000" cy="2169825"/>
          </a:xfrm>
          <a:prstGeom prst="rect">
            <a:avLst/>
          </a:prstGeom>
          <a:noFill/>
          <a:ln>
            <a:noFill/>
          </a:ln>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342900" indent="-342900" eaLnBrk="1" hangingPunct="1">
              <a:lnSpc>
                <a:spcPct val="150000"/>
              </a:lnSpc>
              <a:spcBef>
                <a:spcPts val="600"/>
              </a:spcBef>
              <a:buFont typeface="Wingdings" pitchFamily="2" charset="2"/>
              <a:buChar char="Ø"/>
              <a:defRPr/>
            </a:pPr>
            <a:r>
              <a:rPr lang="fr-FR" sz="2000" dirty="0" smtClean="0">
                <a:latin typeface="Times New Roman" pitchFamily="18" charset="0"/>
                <a:cs typeface="Times New Roman" pitchFamily="18" charset="0"/>
              </a:rPr>
              <a:t>Elle est auto-organisée .</a:t>
            </a:r>
          </a:p>
          <a:p>
            <a:pPr marL="342900" indent="-342900" eaLnBrk="1" hangingPunct="1">
              <a:lnSpc>
                <a:spcPct val="150000"/>
              </a:lnSpc>
              <a:spcBef>
                <a:spcPts val="600"/>
              </a:spcBef>
              <a:buFont typeface="Wingdings" pitchFamily="2" charset="2"/>
              <a:buChar char="Ø"/>
              <a:defRPr/>
            </a:pPr>
            <a:r>
              <a:rPr lang="fr-FR" sz="2000" dirty="0" smtClean="0">
                <a:latin typeface="Times New Roman" pitchFamily="18" charset="0"/>
                <a:cs typeface="Times New Roman" pitchFamily="18" charset="0"/>
              </a:rPr>
              <a:t>Responsable de la réalisation opérationnelle des tâches.</a:t>
            </a:r>
          </a:p>
          <a:p>
            <a:pPr marL="342900" indent="-342900" eaLnBrk="1" hangingPunct="1">
              <a:lnSpc>
                <a:spcPct val="150000"/>
              </a:lnSpc>
              <a:spcBef>
                <a:spcPts val="600"/>
              </a:spcBef>
              <a:buFont typeface="Wingdings" pitchFamily="2" charset="2"/>
              <a:buChar char="Ø"/>
              <a:defRPr/>
            </a:pPr>
            <a:r>
              <a:rPr lang="fr-FR" sz="2000" dirty="0" smtClean="0">
                <a:latin typeface="Times New Roman" pitchFamily="18" charset="0"/>
                <a:cs typeface="Times New Roman" pitchFamily="18" charset="0"/>
              </a:rPr>
              <a:t>Regroupe tous les rôles :Architecte, Concepteur, Développeur, Testeur,…</a:t>
            </a:r>
          </a:p>
          <a:p>
            <a:pPr marL="342900" indent="-342900" eaLnBrk="1" hangingPunct="1">
              <a:lnSpc>
                <a:spcPct val="150000"/>
              </a:lnSpc>
              <a:spcBef>
                <a:spcPts val="600"/>
              </a:spcBef>
              <a:buFont typeface="Wingdings" pitchFamily="2" charset="2"/>
              <a:buChar char="Ø"/>
              <a:defRPr/>
            </a:pPr>
            <a:r>
              <a:rPr lang="fr-FR" sz="2000" dirty="0" smtClean="0">
                <a:latin typeface="Times New Roman" pitchFamily="18" charset="0"/>
                <a:cs typeface="Times New Roman" pitchFamily="18" charset="0"/>
              </a:rPr>
              <a:t>Se concentrent sur un sprint à la fois.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Planification générale</a:t>
            </a:r>
            <a:endParaRPr lang="fr-FR" dirty="0"/>
          </a:p>
        </p:txBody>
      </p:sp>
      <p:pic>
        <p:nvPicPr>
          <p:cNvPr id="9" name="Picture 2" descr="RÃ©sultat de recherche d'images pour &quot;Les cÃ©rÃ©monie Scrum&quot;"/>
          <p:cNvPicPr>
            <a:picLocks noChangeAspect="1" noChangeArrowheads="1"/>
          </p:cNvPicPr>
          <p:nvPr/>
        </p:nvPicPr>
        <p:blipFill>
          <a:blip r:embed="rId2"/>
          <a:srcRect/>
          <a:stretch>
            <a:fillRect/>
          </a:stretch>
        </p:blipFill>
        <p:spPr bwMode="auto">
          <a:xfrm>
            <a:off x="1661160" y="2282773"/>
            <a:ext cx="6209218" cy="415118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Sprint</a:t>
            </a:r>
            <a:endParaRPr lang="fr-FR" dirty="0"/>
          </a:p>
        </p:txBody>
      </p:sp>
      <p:sp>
        <p:nvSpPr>
          <p:cNvPr id="5" name="Rectangle 4"/>
          <p:cNvSpPr/>
          <p:nvPr/>
        </p:nvSpPr>
        <p:spPr>
          <a:xfrm>
            <a:off x="230777" y="2447928"/>
            <a:ext cx="8882743" cy="646331"/>
          </a:xfrm>
          <a:prstGeom prst="rect">
            <a:avLst/>
          </a:prstGeom>
        </p:spPr>
        <p:txBody>
          <a:bodyPr wrap="square">
            <a:spAutoFit/>
          </a:bodyPr>
          <a:lstStyle/>
          <a:p>
            <a:pPr algn="ctr"/>
            <a:r>
              <a:rPr lang="fr-FR" b="1" dirty="0" smtClean="0">
                <a:solidFill>
                  <a:srgbClr val="B50000"/>
                </a:solidFill>
              </a:rPr>
              <a:t>Le </a:t>
            </a:r>
            <a:r>
              <a:rPr lang="fr-FR" b="1" dirty="0" err="1" smtClean="0">
                <a:solidFill>
                  <a:srgbClr val="B50000"/>
                </a:solidFill>
              </a:rPr>
              <a:t>Scrum</a:t>
            </a:r>
            <a:r>
              <a:rPr lang="fr-FR" b="1" dirty="0" smtClean="0">
                <a:solidFill>
                  <a:srgbClr val="B50000"/>
                </a:solidFill>
              </a:rPr>
              <a:t> est une méthode de gestion itérative. </a:t>
            </a:r>
          </a:p>
          <a:p>
            <a:pPr algn="ctr"/>
            <a:r>
              <a:rPr lang="fr-FR" b="1" dirty="0" smtClean="0">
                <a:solidFill>
                  <a:srgbClr val="B50000"/>
                </a:solidFill>
              </a:rPr>
              <a:t>Ces itérations sont appelée « sprint »</a:t>
            </a:r>
            <a:endParaRPr lang="fr-FR" b="1" dirty="0">
              <a:solidFill>
                <a:srgbClr val="B50000"/>
              </a:solidFill>
            </a:endParaRPr>
          </a:p>
        </p:txBody>
      </p:sp>
      <p:sp>
        <p:nvSpPr>
          <p:cNvPr id="10" name="Rectangle 9"/>
          <p:cNvSpPr/>
          <p:nvPr/>
        </p:nvSpPr>
        <p:spPr>
          <a:xfrm>
            <a:off x="261257" y="3116356"/>
            <a:ext cx="8686800" cy="1077218"/>
          </a:xfrm>
          <a:prstGeom prst="rect">
            <a:avLst/>
          </a:prstGeom>
        </p:spPr>
        <p:txBody>
          <a:bodyPr wrap="square">
            <a:spAutoFit/>
          </a:bodyPr>
          <a:lstStyle/>
          <a:p>
            <a:pPr marL="342900" indent="-342900">
              <a:spcBef>
                <a:spcPts val="600"/>
              </a:spcBef>
              <a:buFont typeface="Wingdings" pitchFamily="2" charset="2"/>
              <a:buChar char="Ø"/>
              <a:defRPr/>
            </a:pPr>
            <a:r>
              <a:rPr lang="fr-FR" b="1" dirty="0" smtClean="0">
                <a:latin typeface="Times New Roman" pitchFamily="18" charset="0"/>
                <a:cs typeface="Times New Roman" pitchFamily="18" charset="0"/>
              </a:rPr>
              <a:t>Durée: entre 2 et 4 semaines . </a:t>
            </a:r>
          </a:p>
          <a:p>
            <a:pPr marL="342900" indent="-342900">
              <a:spcBef>
                <a:spcPts val="600"/>
              </a:spcBef>
              <a:buFont typeface="Wingdings" pitchFamily="2" charset="2"/>
              <a:buChar char="Ø"/>
              <a:defRPr/>
            </a:pPr>
            <a:r>
              <a:rPr lang="fr-FR" b="1" dirty="0" smtClean="0">
                <a:latin typeface="Times New Roman" pitchFamily="18" charset="0"/>
                <a:cs typeface="Times New Roman" pitchFamily="18" charset="0"/>
              </a:rPr>
              <a:t>Planifier à partir du« </a:t>
            </a:r>
            <a:r>
              <a:rPr lang="fr-FR" b="1" dirty="0" err="1" smtClean="0">
                <a:latin typeface="Times New Roman" pitchFamily="18" charset="0"/>
                <a:cs typeface="Times New Roman" pitchFamily="18" charset="0"/>
              </a:rPr>
              <a:t>backlog</a:t>
            </a:r>
            <a:r>
              <a:rPr lang="fr-FR" b="1" dirty="0" smtClean="0">
                <a:latin typeface="Times New Roman" pitchFamily="18" charset="0"/>
                <a:cs typeface="Times New Roman" pitchFamily="18" charset="0"/>
              </a:rPr>
              <a:t> de produit ».</a:t>
            </a:r>
          </a:p>
          <a:p>
            <a:pPr marL="342900" indent="-342900">
              <a:spcBef>
                <a:spcPts val="600"/>
              </a:spcBef>
              <a:buFont typeface="Wingdings" pitchFamily="2" charset="2"/>
              <a:buChar char="Ø"/>
              <a:defRPr/>
            </a:pPr>
            <a:r>
              <a:rPr lang="fr-FR" b="1" dirty="0" smtClean="0">
                <a:latin typeface="Times New Roman" pitchFamily="18" charset="0"/>
                <a:cs typeface="Times New Roman" pitchFamily="18" charset="0"/>
              </a:rPr>
              <a:t>Chaque itération aboutit à une version partielle et testable du produit. </a:t>
            </a:r>
          </a:p>
        </p:txBody>
      </p:sp>
      <p:pic>
        <p:nvPicPr>
          <p:cNvPr id="6" name="Picture 1"/>
          <p:cNvPicPr>
            <a:picLocks noChangeAspect="1" noChangeArrowheads="1"/>
          </p:cNvPicPr>
          <p:nvPr/>
        </p:nvPicPr>
        <p:blipFill>
          <a:blip r:embed="rId3"/>
          <a:srcRect/>
          <a:stretch>
            <a:fillRect/>
          </a:stretch>
        </p:blipFill>
        <p:spPr bwMode="auto">
          <a:xfrm>
            <a:off x="1375074" y="4286269"/>
            <a:ext cx="5330500" cy="25241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a:t>
            </a:r>
            <a:endParaRPr lang="fr-FR" dirty="0"/>
          </a:p>
        </p:txBody>
      </p:sp>
      <p:sp>
        <p:nvSpPr>
          <p:cNvPr id="4" name="Rectangle 3"/>
          <p:cNvSpPr/>
          <p:nvPr/>
        </p:nvSpPr>
        <p:spPr>
          <a:xfrm>
            <a:off x="255856" y="2892090"/>
            <a:ext cx="8797445" cy="2631490"/>
          </a:xfrm>
          <a:prstGeom prst="rect">
            <a:avLst/>
          </a:prstGeom>
        </p:spPr>
        <p:txBody>
          <a:bodyPr wrap="square">
            <a:spAutoFit/>
          </a:bodyPr>
          <a:lstStyle/>
          <a:p>
            <a:pPr marL="285750" indent="-285750">
              <a:spcBef>
                <a:spcPts val="600"/>
              </a:spcBef>
              <a:buFont typeface="Wingdings" charset="2"/>
              <a:buChar char="u"/>
            </a:pPr>
            <a:r>
              <a:rPr lang="fr-FR" sz="2000" dirty="0" smtClean="0">
                <a:latin typeface="Times New Roman"/>
                <a:cs typeface="Times New Roman"/>
              </a:rPr>
              <a:t>Manque </a:t>
            </a:r>
            <a:r>
              <a:rPr lang="fr-FR" sz="2000" dirty="0">
                <a:latin typeface="Times New Roman"/>
                <a:cs typeface="Times New Roman"/>
              </a:rPr>
              <a:t>de communication à tous les </a:t>
            </a:r>
            <a:r>
              <a:rPr lang="fr-FR" sz="2000" dirty="0" smtClean="0">
                <a:latin typeface="Times New Roman"/>
                <a:cs typeface="Times New Roman"/>
              </a:rPr>
              <a:t>niveaux.</a:t>
            </a:r>
            <a:endParaRPr lang="fr-FR" sz="2000" dirty="0">
              <a:latin typeface="Times New Roman"/>
              <a:cs typeface="Times New Roman"/>
            </a:endParaRPr>
          </a:p>
          <a:p>
            <a:pPr marL="285750" indent="-285750">
              <a:spcBef>
                <a:spcPts val="600"/>
              </a:spcBef>
              <a:buFont typeface="Wingdings" charset="2"/>
              <a:buChar char="u"/>
            </a:pPr>
            <a:r>
              <a:rPr lang="fr-FR" sz="2000" dirty="0">
                <a:latin typeface="Times New Roman"/>
                <a:cs typeface="Times New Roman"/>
              </a:rPr>
              <a:t>Une mauvaise compréhension des </a:t>
            </a:r>
            <a:r>
              <a:rPr lang="fr-FR" sz="2000" dirty="0" smtClean="0">
                <a:latin typeface="Times New Roman"/>
                <a:cs typeface="Times New Roman"/>
              </a:rPr>
              <a:t>besoins, maque de visibilité </a:t>
            </a:r>
            <a:r>
              <a:rPr lang="fr-FR" sz="2000" dirty="0">
                <a:latin typeface="Times New Roman"/>
                <a:cs typeface="Times New Roman"/>
              </a:rPr>
              <a:t>pour le client</a:t>
            </a:r>
            <a:r>
              <a:rPr lang="fr-FR" sz="2000" dirty="0" smtClean="0">
                <a:latin typeface="Times New Roman"/>
                <a:cs typeface="Times New Roman"/>
              </a:rPr>
              <a:t> .</a:t>
            </a:r>
            <a:endParaRPr lang="fr-FR" sz="2000" dirty="0">
              <a:latin typeface="Times New Roman"/>
              <a:cs typeface="Times New Roman"/>
            </a:endParaRPr>
          </a:p>
          <a:p>
            <a:pPr marL="285750" indent="-285750">
              <a:spcBef>
                <a:spcPts val="600"/>
              </a:spcBef>
              <a:buFont typeface="Wingdings" charset="2"/>
              <a:buChar char="u"/>
            </a:pPr>
            <a:r>
              <a:rPr lang="fr-FR" sz="2000" dirty="0">
                <a:latin typeface="Times New Roman"/>
                <a:cs typeface="Times New Roman"/>
              </a:rPr>
              <a:t>Une difficulté à prendre en compte les nouvelles demandes lorsque le projet est en cours.</a:t>
            </a:r>
          </a:p>
          <a:p>
            <a:pPr marL="285750" indent="-285750">
              <a:spcBef>
                <a:spcPts val="600"/>
              </a:spcBef>
              <a:buFont typeface="Wingdings" charset="2"/>
              <a:buChar char="u"/>
            </a:pPr>
            <a:r>
              <a:rPr lang="fr-FR" sz="2000" dirty="0">
                <a:latin typeface="Times New Roman"/>
                <a:cs typeface="Times New Roman"/>
              </a:rPr>
              <a:t>L’insuffisance des tests.</a:t>
            </a:r>
          </a:p>
          <a:p>
            <a:pPr marL="285750" indent="-285750">
              <a:spcBef>
                <a:spcPts val="600"/>
              </a:spcBef>
              <a:buFont typeface="Wingdings" charset="2"/>
              <a:buChar char="u"/>
            </a:pPr>
            <a:r>
              <a:rPr lang="fr-FR" sz="2000" dirty="0">
                <a:latin typeface="Times New Roman"/>
                <a:cs typeface="Times New Roman"/>
              </a:rPr>
              <a:t>Les effets tunnels</a:t>
            </a:r>
            <a:r>
              <a:rPr lang="fr-FR" sz="2000" dirty="0" smtClean="0">
                <a:latin typeface="Times New Roman"/>
                <a:cs typeface="Times New Roman"/>
              </a:rPr>
              <a:t>.</a:t>
            </a:r>
          </a:p>
          <a:p>
            <a:pPr marL="285750" indent="-285750">
              <a:spcBef>
                <a:spcPts val="600"/>
              </a:spcBef>
              <a:buFont typeface="Wingdings" charset="2"/>
              <a:buChar char="u"/>
            </a:pPr>
            <a:r>
              <a:rPr lang="fr-FR" sz="2000" dirty="0">
                <a:latin typeface="Times New Roman"/>
                <a:cs typeface="Times New Roman"/>
              </a:rPr>
              <a:t> </a:t>
            </a:r>
            <a:r>
              <a:rPr lang="fr-FR" sz="2000" dirty="0" smtClean="0">
                <a:latin typeface="Times New Roman"/>
                <a:cs typeface="Times New Roman"/>
              </a:rPr>
              <a:t>Dépassement des </a:t>
            </a:r>
            <a:r>
              <a:rPr lang="fr-FR" sz="2000" dirty="0" smtClean="0">
                <a:latin typeface="Times New Roman"/>
                <a:cs typeface="Times New Roman"/>
              </a:rPr>
              <a:t>délais</a:t>
            </a:r>
            <a:r>
              <a:rPr lang="fr-FR" sz="2000" dirty="0" smtClean="0">
                <a:latin typeface="Times New Roman"/>
                <a:cs typeface="Times New Roman"/>
              </a:rPr>
              <a:t>.</a:t>
            </a:r>
            <a:endParaRPr lang="fr-FR" sz="2000" dirty="0" smtClean="0">
              <a:latin typeface="Times New Roman"/>
              <a:cs typeface="Times New Roman"/>
            </a:endParaRPr>
          </a:p>
        </p:txBody>
      </p:sp>
      <p:sp>
        <p:nvSpPr>
          <p:cNvPr id="5" name="Rectangle 4"/>
          <p:cNvSpPr/>
          <p:nvPr/>
        </p:nvSpPr>
        <p:spPr>
          <a:xfrm>
            <a:off x="689464" y="2279818"/>
            <a:ext cx="7009852" cy="523220"/>
          </a:xfrm>
          <a:prstGeom prst="rect">
            <a:avLst/>
          </a:prstGeom>
        </p:spPr>
        <p:txBody>
          <a:bodyPr wrap="none">
            <a:spAutoFit/>
          </a:bodyPr>
          <a:lstStyle/>
          <a:p>
            <a:r>
              <a:rPr lang="fr-FR" sz="2800" b="1" dirty="0">
                <a:solidFill>
                  <a:srgbClr val="800000"/>
                </a:solidFill>
                <a:latin typeface="Times New Roman"/>
                <a:cs typeface="Times New Roman"/>
              </a:rPr>
              <a:t>Les approches traditionnelles et leurs limites</a:t>
            </a:r>
          </a:p>
        </p:txBody>
      </p:sp>
      <p:sp>
        <p:nvSpPr>
          <p:cNvPr id="6" name="Rectangle 5"/>
          <p:cNvSpPr/>
          <p:nvPr/>
        </p:nvSpPr>
        <p:spPr>
          <a:xfrm>
            <a:off x="346555" y="6083769"/>
            <a:ext cx="1915909" cy="523220"/>
          </a:xfrm>
          <a:prstGeom prst="rect">
            <a:avLst/>
          </a:prstGeom>
        </p:spPr>
        <p:txBody>
          <a:bodyPr wrap="none">
            <a:spAutoFit/>
          </a:bodyPr>
          <a:lstStyle/>
          <a:p>
            <a:pPr marL="457200" indent="-457200">
              <a:buFont typeface="Wingdings" charset="2"/>
              <a:buChar char="Ø"/>
            </a:pPr>
            <a:r>
              <a:rPr lang="fr-FR" sz="2800" b="1" dirty="0" smtClean="0">
                <a:solidFill>
                  <a:srgbClr val="B50000"/>
                </a:solidFill>
                <a:latin typeface="Times New Roman"/>
                <a:cs typeface="Times New Roman"/>
              </a:rPr>
              <a:t>Solution</a:t>
            </a:r>
            <a:endParaRPr lang="fr-FR" sz="2800" b="1" dirty="0">
              <a:solidFill>
                <a:srgbClr val="B50000"/>
              </a:solidFill>
              <a:latin typeface="Times New Roman"/>
              <a:cs typeface="Times New Roman"/>
            </a:endParaRPr>
          </a:p>
        </p:txBody>
      </p:sp>
      <p:sp>
        <p:nvSpPr>
          <p:cNvPr id="7" name="Rectangle 6"/>
          <p:cNvSpPr/>
          <p:nvPr/>
        </p:nvSpPr>
        <p:spPr>
          <a:xfrm>
            <a:off x="2611574" y="6100425"/>
            <a:ext cx="4808176" cy="523220"/>
          </a:xfrm>
          <a:prstGeom prst="rect">
            <a:avLst/>
          </a:prstGeom>
        </p:spPr>
        <p:txBody>
          <a:bodyPr wrap="none">
            <a:spAutoFit/>
          </a:bodyPr>
          <a:lstStyle/>
          <a:p>
            <a:r>
              <a:rPr lang="fr-FR" sz="28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L’apparition des méthodes agiles</a:t>
            </a:r>
            <a:endParaRPr lang="fr-FR" sz="2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 xmlns:p14="http://schemas.microsoft.com/office/powerpoint/2010/main" val="320688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afterEffect">
                                  <p:stCondLst>
                                    <p:cond delay="0"/>
                                  </p:stCondLst>
                                  <p:childTnLst>
                                    <p:animClr clrSpc="rgb" dir="cw">
                                      <p:cBhvr override="childStyle">
                                        <p:cTn id="6" dur="2000" fill="hold"/>
                                        <p:tgtEl>
                                          <p:spTgt spid="7">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réunions</a:t>
            </a:r>
            <a:endParaRPr lang="fr-FR" dirty="0"/>
          </a:p>
        </p:txBody>
      </p:sp>
      <p:pic>
        <p:nvPicPr>
          <p:cNvPr id="86017" name="Picture 1"/>
          <p:cNvPicPr>
            <a:picLocks noChangeAspect="1" noChangeArrowheads="1"/>
          </p:cNvPicPr>
          <p:nvPr/>
        </p:nvPicPr>
        <p:blipFill>
          <a:blip r:embed="rId2">
            <a:lum bright="-10000"/>
          </a:blip>
          <a:srcRect/>
          <a:stretch>
            <a:fillRect/>
          </a:stretch>
        </p:blipFill>
        <p:spPr bwMode="auto">
          <a:xfrm>
            <a:off x="797243" y="2575561"/>
            <a:ext cx="7028230" cy="38404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45173"/>
            <a:ext cx="8229600" cy="1143000"/>
          </a:xfrm>
        </p:spPr>
        <p:txBody>
          <a:bodyPr/>
          <a:lstStyle/>
          <a:p>
            <a:r>
              <a:rPr lang="fr-FR" sz="4000" dirty="0" smtClean="0"/>
              <a:t>Sprint planning</a:t>
            </a:r>
            <a:br>
              <a:rPr lang="fr-FR" sz="4000" dirty="0" smtClean="0"/>
            </a:br>
            <a:endParaRPr lang="fr-FR" sz="4000" dirty="0"/>
          </a:p>
        </p:txBody>
      </p:sp>
      <p:sp>
        <p:nvSpPr>
          <p:cNvPr id="6" name="ZoneTexte 6"/>
          <p:cNvSpPr txBox="1">
            <a:spLocks noChangeArrowheads="1"/>
          </p:cNvSpPr>
          <p:nvPr/>
        </p:nvSpPr>
        <p:spPr bwMode="auto">
          <a:xfrm>
            <a:off x="-32659" y="2037620"/>
            <a:ext cx="9029697" cy="286232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Réunion qui </a:t>
            </a:r>
            <a:r>
              <a:rPr lang="fr-FR" sz="2000" b="1" i="1" dirty="0" smtClean="0">
                <a:latin typeface="Times New Roman" pitchFamily="18" charset="0"/>
                <a:cs typeface="Times New Roman" pitchFamily="18" charset="0"/>
              </a:rPr>
              <a:t>débute le sprint</a:t>
            </a:r>
            <a:r>
              <a:rPr lang="fr-FR" sz="2000" dirty="0" smtClean="0">
                <a:latin typeface="Times New Roman" pitchFamily="18" charset="0"/>
                <a:cs typeface="Times New Roman" pitchFamily="18" charset="0"/>
              </a:rPr>
              <a:t>.</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Choisir des éléments du </a:t>
            </a:r>
            <a:r>
              <a:rPr lang="fr-FR" sz="2000" b="1" i="1" dirty="0" err="1" smtClean="0">
                <a:latin typeface="Times New Roman" pitchFamily="18" charset="0"/>
                <a:cs typeface="Times New Roman" pitchFamily="18" charset="0"/>
              </a:rPr>
              <a:t>Backlog</a:t>
            </a:r>
            <a:r>
              <a:rPr lang="fr-FR" sz="2000" b="1" i="1" dirty="0" smtClean="0">
                <a:latin typeface="Times New Roman" pitchFamily="18" charset="0"/>
                <a:cs typeface="Times New Roman" pitchFamily="18" charset="0"/>
              </a:rPr>
              <a:t> Produit </a:t>
            </a:r>
            <a:r>
              <a:rPr lang="fr-FR" sz="2000" dirty="0" smtClean="0">
                <a:latin typeface="Times New Roman" pitchFamily="18" charset="0"/>
                <a:cs typeface="Times New Roman" pitchFamily="18" charset="0"/>
              </a:rPr>
              <a:t>pour mettre dans le </a:t>
            </a:r>
            <a:r>
              <a:rPr lang="fr-FR" sz="2000" b="1" i="1" dirty="0" err="1" smtClean="0">
                <a:latin typeface="Times New Roman" pitchFamily="18" charset="0"/>
                <a:cs typeface="Times New Roman" pitchFamily="18" charset="0"/>
              </a:rPr>
              <a:t>Backlog</a:t>
            </a:r>
            <a:r>
              <a:rPr lang="fr-FR" sz="2000" b="1" i="1" dirty="0" smtClean="0">
                <a:latin typeface="Times New Roman" pitchFamily="18" charset="0"/>
                <a:cs typeface="Times New Roman" pitchFamily="18" charset="0"/>
              </a:rPr>
              <a:t>  Sprint.</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Définir un </a:t>
            </a:r>
            <a:r>
              <a:rPr lang="fr-FR" sz="2000" b="1" i="1" dirty="0" smtClean="0">
                <a:latin typeface="Times New Roman" pitchFamily="18" charset="0"/>
                <a:cs typeface="Times New Roman" pitchFamily="18" charset="0"/>
              </a:rPr>
              <a:t>objectif</a:t>
            </a:r>
            <a:r>
              <a:rPr lang="fr-FR" sz="2000" dirty="0" smtClean="0">
                <a:latin typeface="Times New Roman" pitchFamily="18" charset="0"/>
                <a:cs typeface="Times New Roman" pitchFamily="18" charset="0"/>
              </a:rPr>
              <a:t> pour le </a:t>
            </a:r>
            <a:r>
              <a:rPr lang="fr-FR" sz="2000" dirty="0" smtClean="0">
                <a:latin typeface="Times New Roman" pitchFamily="18" charset="0"/>
                <a:cs typeface="Times New Roman" pitchFamily="18" charset="0"/>
              </a:rPr>
              <a:t>sprint.</a:t>
            </a:r>
            <a:r>
              <a:rPr lang="fr-FR" sz="2000" b="1" i="1" dirty="0" smtClean="0">
                <a:latin typeface="Times New Roman" pitchFamily="18" charset="0"/>
                <a:cs typeface="Times New Roman" pitchFamily="18" charset="0"/>
              </a:rPr>
              <a:t>  </a:t>
            </a:r>
            <a:endParaRPr lang="fr-FR" sz="2000" b="1" i="1" dirty="0" smtClean="0">
              <a:latin typeface="Times New Roman" pitchFamily="18" charset="0"/>
              <a:cs typeface="Times New Roman" pitchFamily="18" charset="0"/>
            </a:endParaRPr>
          </a:p>
          <a:p>
            <a:pPr marL="342900" indent="-342900" eaLnBrk="1" hangingPunct="1">
              <a:lnSpc>
                <a:spcPct val="150000"/>
              </a:lnSpc>
              <a:buFont typeface="Wingdings" pitchFamily="2" charset="2"/>
              <a:buChar char="Ø"/>
              <a:defRPr/>
            </a:pPr>
            <a:endParaRPr lang="fr-FR" sz="2000" dirty="0" smtClean="0"/>
          </a:p>
          <a:p>
            <a:pPr marL="342900" indent="-342900" eaLnBrk="1" hangingPunct="1">
              <a:lnSpc>
                <a:spcPct val="150000"/>
              </a:lnSpc>
              <a:defRPr/>
            </a:pPr>
            <a:endParaRPr lang="fr-FR" sz="2000" dirty="0" smtClean="0">
              <a:latin typeface="Times New Roman" pitchFamily="18" charset="0"/>
              <a:cs typeface="Times New Roman" pitchFamily="18" charset="0"/>
            </a:endParaRPr>
          </a:p>
          <a:p>
            <a:pPr marL="342900" indent="-342900" eaLnBrk="1" hangingPunct="1">
              <a:lnSpc>
                <a:spcPct val="150000"/>
              </a:lnSpc>
              <a:defRPr/>
            </a:pPr>
            <a:endParaRPr lang="fr-FR" sz="2000" dirty="0" smtClean="0"/>
          </a:p>
        </p:txBody>
      </p:sp>
      <p:pic>
        <p:nvPicPr>
          <p:cNvPr id="8" name="Imag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2900" y="3825240"/>
            <a:ext cx="5065701" cy="2865106"/>
          </a:xfrm>
          <a:prstGeom prst="rect">
            <a:avLst/>
          </a:prstGeom>
          <a:ln>
            <a:noFill/>
          </a:ln>
          <a:effectLst>
            <a:outerShdw blurRad="292100" dist="139700" dir="2700000" algn="tl" rotWithShape="0">
              <a:srgbClr val="333333">
                <a:alpha val="65000"/>
              </a:srgbClr>
            </a:outerShdw>
          </a:effectLst>
        </p:spPr>
      </p:pic>
      <p:graphicFrame>
        <p:nvGraphicFramePr>
          <p:cNvPr id="7" name="Tableau 6"/>
          <p:cNvGraphicFramePr>
            <a:graphicFrameLocks noGrp="1"/>
          </p:cNvGraphicFramePr>
          <p:nvPr/>
        </p:nvGraphicFramePr>
        <p:xfrm>
          <a:off x="5158601" y="4672013"/>
          <a:ext cx="3528199" cy="457200"/>
        </p:xfrm>
        <a:graphic>
          <a:graphicData uri="http://schemas.openxmlformats.org/drawingml/2006/table">
            <a:tbl>
              <a:tblPr firstRow="1" bandRow="1">
                <a:tableStyleId>{5C22544A-7EE6-4342-B048-85BDC9FD1C3A}</a:tableStyleId>
              </a:tblPr>
              <a:tblGrid>
                <a:gridCol w="415197"/>
                <a:gridCol w="3113002"/>
              </a:tblGrid>
              <a:tr h="457200">
                <a:tc>
                  <a:txBody>
                    <a:bodyPr/>
                    <a:lstStyle/>
                    <a:p>
                      <a:r>
                        <a:rPr lang="fr-FR" dirty="0" smtClean="0"/>
                        <a:t> 1</a:t>
                      </a:r>
                      <a:endParaRPr lang="fr-FR" dirty="0"/>
                    </a:p>
                  </a:txBody>
                  <a:tcPr/>
                </a:tc>
                <a:tc>
                  <a:txBody>
                    <a:bodyPr/>
                    <a:lstStyle/>
                    <a:p>
                      <a:r>
                        <a:rPr lang="fr-FR" dirty="0" smtClean="0"/>
                        <a:t>Définir ce</a:t>
                      </a:r>
                      <a:r>
                        <a:rPr lang="fr-FR" baseline="0" dirty="0" smtClean="0"/>
                        <a:t> que doit être fait</a:t>
                      </a:r>
                      <a:endParaRPr lang="fr-FR" dirty="0"/>
                    </a:p>
                  </a:txBody>
                  <a:tcPr/>
                </a:tc>
              </a:tr>
            </a:tbl>
          </a:graphicData>
        </a:graphic>
      </p:graphicFrame>
      <p:graphicFrame>
        <p:nvGraphicFramePr>
          <p:cNvPr id="10" name="Tableau 9"/>
          <p:cNvGraphicFramePr>
            <a:graphicFrameLocks noGrp="1"/>
          </p:cNvGraphicFramePr>
          <p:nvPr/>
        </p:nvGraphicFramePr>
        <p:xfrm>
          <a:off x="5182409" y="5810285"/>
          <a:ext cx="3961591" cy="457200"/>
        </p:xfrm>
        <a:graphic>
          <a:graphicData uri="http://schemas.openxmlformats.org/drawingml/2006/table">
            <a:tbl>
              <a:tblPr firstRow="1" bandRow="1">
                <a:tableStyleId>{5C22544A-7EE6-4342-B048-85BDC9FD1C3A}</a:tableStyleId>
              </a:tblPr>
              <a:tblGrid>
                <a:gridCol w="466198"/>
                <a:gridCol w="3495393"/>
              </a:tblGrid>
              <a:tr h="457200">
                <a:tc>
                  <a:txBody>
                    <a:bodyPr/>
                    <a:lstStyle/>
                    <a:p>
                      <a:r>
                        <a:rPr lang="fr-FR" dirty="0" smtClean="0"/>
                        <a:t> 2</a:t>
                      </a:r>
                      <a:endParaRPr lang="fr-FR" dirty="0"/>
                    </a:p>
                  </a:txBody>
                  <a:tcPr/>
                </a:tc>
                <a:tc>
                  <a:txBody>
                    <a:bodyPr/>
                    <a:lstStyle/>
                    <a:p>
                      <a:r>
                        <a:rPr lang="fr-FR" dirty="0" smtClean="0"/>
                        <a:t>Comment atteindre</a:t>
                      </a:r>
                      <a:r>
                        <a:rPr lang="fr-FR" baseline="0" dirty="0" smtClean="0"/>
                        <a:t> l’objectif?</a:t>
                      </a:r>
                      <a:endParaRPr lang="fr-FR" dirty="0"/>
                    </a:p>
                  </a:txBody>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4155" y="292070"/>
            <a:ext cx="8229600" cy="1143000"/>
          </a:xfrm>
        </p:spPr>
        <p:txBody>
          <a:bodyPr/>
          <a:lstStyle/>
          <a:p>
            <a:r>
              <a:rPr lang="fr-FR" sz="4000" dirty="0" smtClean="0"/>
              <a:t/>
            </a:r>
            <a:br>
              <a:rPr lang="fr-FR" sz="4000" dirty="0" smtClean="0"/>
            </a:br>
            <a:r>
              <a:rPr lang="fr-FR" sz="4000" dirty="0" err="1" smtClean="0"/>
              <a:t>Pocker</a:t>
            </a:r>
            <a:r>
              <a:rPr lang="fr-FR" sz="4000" dirty="0" smtClean="0"/>
              <a:t> planning </a:t>
            </a:r>
            <a:br>
              <a:rPr lang="fr-FR" sz="4000" dirty="0" smtClean="0"/>
            </a:br>
            <a:endParaRPr lang="fr-FR" sz="4000" dirty="0"/>
          </a:p>
        </p:txBody>
      </p:sp>
      <p:sp>
        <p:nvSpPr>
          <p:cNvPr id="6" name="ZoneTexte 6"/>
          <p:cNvSpPr txBox="1">
            <a:spLocks noChangeArrowheads="1"/>
          </p:cNvSpPr>
          <p:nvPr/>
        </p:nvSpPr>
        <p:spPr bwMode="auto">
          <a:xfrm>
            <a:off x="-32659" y="2300112"/>
            <a:ext cx="9029697" cy="1574214"/>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342900" indent="-342900" eaLnBrk="1" hangingPunct="1">
              <a:spcBef>
                <a:spcPts val="600"/>
              </a:spcBef>
              <a:buFont typeface="Wingdings" pitchFamily="2" charset="2"/>
              <a:buChar char="Ø"/>
              <a:defRPr/>
            </a:pPr>
            <a:r>
              <a:rPr lang="fr-FR" sz="2000" dirty="0" smtClean="0">
                <a:latin typeface="Times New Roman" pitchFamily="18" charset="0"/>
                <a:cs typeface="Times New Roman" pitchFamily="18" charset="0"/>
              </a:rPr>
              <a:t>Courte Réunion qui se déroule pendant le sprint Planning ou juste après.</a:t>
            </a:r>
          </a:p>
          <a:p>
            <a:pPr marL="342900" indent="-342900" eaLnBrk="1" hangingPunct="1">
              <a:spcBef>
                <a:spcPts val="600"/>
              </a:spcBef>
              <a:buFont typeface="Wingdings" pitchFamily="2" charset="2"/>
              <a:buChar char="Ø"/>
              <a:defRPr/>
            </a:pPr>
            <a:r>
              <a:rPr lang="fr-FR" sz="2000" dirty="0" smtClean="0">
                <a:latin typeface="Times New Roman" pitchFamily="18" charset="0"/>
                <a:cs typeface="Times New Roman" pitchFamily="18" charset="0"/>
              </a:rPr>
              <a:t>Estimation de la complexité des fonctionnalités à réaliser.</a:t>
            </a:r>
          </a:p>
          <a:p>
            <a:pPr marL="342900" indent="-342900" eaLnBrk="1" hangingPunct="1">
              <a:spcBef>
                <a:spcPts val="600"/>
              </a:spcBef>
              <a:buFont typeface="Wingdings" pitchFamily="2" charset="2"/>
              <a:buChar char="Ø"/>
              <a:defRPr/>
            </a:pPr>
            <a:r>
              <a:rPr lang="fr-FR" sz="2000" dirty="0" smtClean="0">
                <a:latin typeface="Times New Roman" pitchFamily="18" charset="0"/>
                <a:cs typeface="Times New Roman" pitchFamily="18" charset="0"/>
              </a:rPr>
              <a:t> Estimation participative en story points.</a:t>
            </a:r>
          </a:p>
          <a:p>
            <a:pPr marL="342900" indent="-342900" eaLnBrk="1" hangingPunct="1">
              <a:lnSpc>
                <a:spcPct val="150000"/>
              </a:lnSpc>
              <a:defRPr/>
            </a:pPr>
            <a:endParaRPr lang="fr-FR" sz="2000" dirty="0" smtClean="0"/>
          </a:p>
        </p:txBody>
      </p:sp>
      <p:pic>
        <p:nvPicPr>
          <p:cNvPr id="9" name="Picture 3"/>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r="32199" b="34192"/>
          <a:stretch>
            <a:fillRect/>
          </a:stretch>
        </p:blipFill>
        <p:spPr bwMode="auto">
          <a:xfrm>
            <a:off x="1554479" y="3540034"/>
            <a:ext cx="5747657" cy="3317966"/>
          </a:xfrm>
          <a:prstGeom prst="rect">
            <a:avLst/>
          </a:prstGeom>
          <a:noFill/>
          <a:ln>
            <a:noFill/>
          </a:ln>
        </p:spPr>
      </p:pic>
      <p:sp>
        <p:nvSpPr>
          <p:cNvPr id="10" name="ZoneTexte 9"/>
          <p:cNvSpPr txBox="1"/>
          <p:nvPr/>
        </p:nvSpPr>
        <p:spPr>
          <a:xfrm>
            <a:off x="6557554" y="3747983"/>
            <a:ext cx="744583" cy="369332"/>
          </a:xfrm>
          <a:prstGeom prst="rect">
            <a:avLst/>
          </a:prstGeom>
          <a:solidFill>
            <a:schemeClr val="bg1"/>
          </a:solidFill>
        </p:spPr>
        <p:txBody>
          <a:bodyPr wrap="square" rtlCol="0">
            <a:spAutoFit/>
          </a:bodyPr>
          <a:lstStyle/>
          <a:p>
            <a:endParaRPr lang="fr-F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4155" y="292070"/>
            <a:ext cx="8229600" cy="1143000"/>
          </a:xfrm>
        </p:spPr>
        <p:txBody>
          <a:bodyPr/>
          <a:lstStyle/>
          <a:p>
            <a:r>
              <a:rPr lang="fr-FR" sz="4000" dirty="0" smtClean="0"/>
              <a:t/>
            </a:r>
            <a:br>
              <a:rPr lang="fr-FR" sz="4000" dirty="0" smtClean="0"/>
            </a:br>
            <a:r>
              <a:rPr lang="fr-FR" sz="4000" dirty="0" smtClean="0"/>
              <a:t>Daily meeting</a:t>
            </a:r>
            <a:endParaRPr lang="fr-FR" sz="4000" dirty="0"/>
          </a:p>
        </p:txBody>
      </p:sp>
      <p:sp>
        <p:nvSpPr>
          <p:cNvPr id="7" name="Rectangle 6"/>
          <p:cNvSpPr/>
          <p:nvPr/>
        </p:nvSpPr>
        <p:spPr>
          <a:xfrm>
            <a:off x="-121920" y="2427694"/>
            <a:ext cx="8686800" cy="2862322"/>
          </a:xfrm>
          <a:prstGeom prst="rect">
            <a:avLst/>
          </a:prstGeom>
        </p:spPr>
        <p:txBody>
          <a:bodyPr wrap="square">
            <a:spAutoFit/>
          </a:bodyPr>
          <a:lstStyle/>
          <a:p>
            <a:pPr marL="342900" indent="-342900">
              <a:lnSpc>
                <a:spcPct val="150000"/>
              </a:lnSpc>
              <a:buFont typeface="Wingdings" pitchFamily="2" charset="2"/>
              <a:buChar char="Ø"/>
              <a:defRPr/>
            </a:pPr>
            <a:r>
              <a:rPr lang="fr-FR" sz="2000" dirty="0" smtClean="0">
                <a:latin typeface="Times New Roman" pitchFamily="18" charset="0"/>
                <a:cs typeface="Times New Roman" pitchFamily="18" charset="0"/>
              </a:rPr>
              <a:t>le </a:t>
            </a:r>
            <a:r>
              <a:rPr lang="fr-FR" sz="2000" dirty="0" err="1" smtClean="0">
                <a:latin typeface="Times New Roman" pitchFamily="18" charset="0"/>
                <a:cs typeface="Times New Roman" pitchFamily="18" charset="0"/>
              </a:rPr>
              <a:t>Scrum</a:t>
            </a:r>
            <a:r>
              <a:rPr lang="fr-FR" sz="2000" dirty="0" smtClean="0">
                <a:latin typeface="Times New Roman" pitchFamily="18" charset="0"/>
                <a:cs typeface="Times New Roman" pitchFamily="18" charset="0"/>
              </a:rPr>
              <a:t> Master organise une réunion de 15 minutes.</a:t>
            </a:r>
          </a:p>
          <a:p>
            <a:pPr marL="342900" indent="-342900">
              <a:lnSpc>
                <a:spcPct val="150000"/>
              </a:lnSpc>
              <a:buFont typeface="Wingdings" pitchFamily="2" charset="2"/>
              <a:buChar char="Ø"/>
              <a:defRPr/>
            </a:pPr>
            <a:r>
              <a:rPr lang="fr-FR" sz="2000" dirty="0" smtClean="0">
                <a:latin typeface="Times New Roman" pitchFamily="18" charset="0"/>
                <a:cs typeface="Times New Roman" pitchFamily="18" charset="0"/>
              </a:rPr>
              <a:t>La réunion se déroule en plusieurs étapes: </a:t>
            </a:r>
          </a:p>
          <a:p>
            <a:pPr marL="342900" indent="-342900">
              <a:lnSpc>
                <a:spcPct val="150000"/>
              </a:lnSpc>
              <a:buFont typeface="Wingdings" pitchFamily="2" charset="2"/>
              <a:buChar char="Ø"/>
              <a:defRPr/>
            </a:pPr>
            <a:endParaRPr lang="fr-FR" sz="2000" dirty="0" smtClean="0">
              <a:latin typeface="Times New Roman" pitchFamily="18" charset="0"/>
              <a:cs typeface="Times New Roman" pitchFamily="18" charset="0"/>
            </a:endParaRPr>
          </a:p>
          <a:p>
            <a:pPr marL="342900" indent="-342900">
              <a:lnSpc>
                <a:spcPct val="150000"/>
              </a:lnSpc>
              <a:defRPr/>
            </a:pPr>
            <a:endParaRPr lang="fr-FR" sz="2000" dirty="0" smtClean="0">
              <a:latin typeface="Times New Roman" pitchFamily="18" charset="0"/>
              <a:cs typeface="Times New Roman" pitchFamily="18" charset="0"/>
            </a:endParaRPr>
          </a:p>
          <a:p>
            <a:pPr marL="342900" indent="-342900">
              <a:lnSpc>
                <a:spcPct val="150000"/>
              </a:lnSpc>
              <a:defRPr/>
            </a:pPr>
            <a:endParaRPr lang="fr-FR" sz="2000" dirty="0" smtClean="0">
              <a:latin typeface="Times New Roman" pitchFamily="18" charset="0"/>
              <a:cs typeface="Times New Roman" pitchFamily="18" charset="0"/>
            </a:endParaRPr>
          </a:p>
          <a:p>
            <a:pPr marL="342900" indent="-342900">
              <a:lnSpc>
                <a:spcPct val="150000"/>
              </a:lnSpc>
              <a:buFont typeface="Wingdings" pitchFamily="2" charset="2"/>
              <a:buChar char="Ø"/>
              <a:defRPr/>
            </a:pPr>
            <a:r>
              <a:rPr lang="fr-FR" sz="2000" dirty="0" smtClean="0">
                <a:latin typeface="Times New Roman" pitchFamily="18" charset="0"/>
                <a:cs typeface="Times New Roman" pitchFamily="18" charset="0"/>
              </a:rPr>
              <a:t>Actualisation du </a:t>
            </a:r>
            <a:r>
              <a:rPr lang="fr-FR" sz="2000" dirty="0" err="1" smtClean="0">
                <a:latin typeface="Times New Roman" pitchFamily="18" charset="0"/>
                <a:cs typeface="Times New Roman" pitchFamily="18" charset="0"/>
              </a:rPr>
              <a:t>backlog</a:t>
            </a:r>
            <a:r>
              <a:rPr lang="fr-FR" sz="2000" dirty="0" smtClean="0">
                <a:latin typeface="Times New Roman" pitchFamily="18" charset="0"/>
                <a:cs typeface="Times New Roman" pitchFamily="18" charset="0"/>
              </a:rPr>
              <a:t> de sprint.</a:t>
            </a:r>
            <a:endParaRPr lang="fr-FR" sz="2000" dirty="0">
              <a:latin typeface="Times New Roman" pitchFamily="18" charset="0"/>
              <a:cs typeface="Times New Roman" pitchFamily="18" charset="0"/>
            </a:endParaRPr>
          </a:p>
        </p:txBody>
      </p:sp>
      <p:sp>
        <p:nvSpPr>
          <p:cNvPr id="12" name="Rectangle 11"/>
          <p:cNvSpPr/>
          <p:nvPr/>
        </p:nvSpPr>
        <p:spPr>
          <a:xfrm>
            <a:off x="531223" y="3426823"/>
            <a:ext cx="4572000" cy="1338828"/>
          </a:xfrm>
          <a:prstGeom prst="rect">
            <a:avLst/>
          </a:prstGeom>
        </p:spPr>
        <p:txBody>
          <a:bodyPr>
            <a:spAutoFit/>
          </a:bodyPr>
          <a:lstStyle/>
          <a:p>
            <a:pPr marL="342900" indent="-342900">
              <a:lnSpc>
                <a:spcPct val="150000"/>
              </a:lnSpc>
              <a:buFont typeface="Courier New" pitchFamily="49" charset="0"/>
              <a:buChar char="o"/>
              <a:defRPr/>
            </a:pPr>
            <a:r>
              <a:rPr lang="fr-FR" dirty="0" smtClean="0"/>
              <a:t>présenter ce qui a été fait, </a:t>
            </a:r>
          </a:p>
          <a:p>
            <a:pPr marL="342900" indent="-342900">
              <a:lnSpc>
                <a:spcPct val="150000"/>
              </a:lnSpc>
              <a:buFont typeface="Courier New" pitchFamily="49" charset="0"/>
              <a:buChar char="o"/>
              <a:defRPr/>
            </a:pPr>
            <a:r>
              <a:rPr lang="fr-FR" dirty="0" smtClean="0"/>
              <a:t>prévoir ce qui va être fait,</a:t>
            </a:r>
          </a:p>
          <a:p>
            <a:pPr marL="342900" indent="-342900">
              <a:lnSpc>
                <a:spcPct val="150000"/>
              </a:lnSpc>
              <a:buFont typeface="Courier New" pitchFamily="49" charset="0"/>
              <a:buChar char="o"/>
              <a:defRPr/>
            </a:pPr>
            <a:r>
              <a:rPr lang="fr-FR" dirty="0" smtClean="0"/>
              <a:t>identifier les obstacles.</a:t>
            </a:r>
          </a:p>
        </p:txBody>
      </p:sp>
      <p:pic>
        <p:nvPicPr>
          <p:cNvPr id="13" name="Picture 2"/>
          <p:cNvPicPr>
            <a:picLocks noChangeAspect="1" noChangeArrowheads="1"/>
          </p:cNvPicPr>
          <p:nvPr/>
        </p:nvPicPr>
        <p:blipFill>
          <a:blip r:embed="rId3"/>
          <a:srcRect/>
          <a:stretch>
            <a:fillRect/>
          </a:stretch>
        </p:blipFill>
        <p:spPr bwMode="auto">
          <a:xfrm>
            <a:off x="6437539" y="0"/>
            <a:ext cx="2249261" cy="2060821"/>
          </a:xfrm>
          <a:prstGeom prst="ellipse">
            <a:avLst/>
          </a:prstGeom>
          <a:ln>
            <a:noFill/>
          </a:ln>
          <a:effectLst>
            <a:softEdge rad="112500"/>
          </a:effectLst>
        </p:spPr>
      </p:pic>
      <p:pic>
        <p:nvPicPr>
          <p:cNvPr id="1026" name="Picture 2"/>
          <p:cNvPicPr>
            <a:picLocks noChangeAspect="1" noChangeArrowheads="1"/>
          </p:cNvPicPr>
          <p:nvPr/>
        </p:nvPicPr>
        <p:blipFill>
          <a:blip r:embed="rId4"/>
          <a:srcRect/>
          <a:stretch>
            <a:fillRect/>
          </a:stretch>
        </p:blipFill>
        <p:spPr bwMode="auto">
          <a:xfrm>
            <a:off x="4128863" y="3708766"/>
            <a:ext cx="4617351" cy="21137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5936" y="345141"/>
            <a:ext cx="8229600" cy="1143000"/>
          </a:xfrm>
        </p:spPr>
        <p:txBody>
          <a:bodyPr/>
          <a:lstStyle/>
          <a:p>
            <a:r>
              <a:rPr lang="fr-FR" dirty="0" smtClean="0"/>
              <a:t>Sprint </a:t>
            </a:r>
            <a:r>
              <a:rPr lang="fr-FR" dirty="0" err="1" smtClean="0"/>
              <a:t>Review</a:t>
            </a:r>
            <a:endParaRPr lang="fr-FR" dirty="0"/>
          </a:p>
        </p:txBody>
      </p:sp>
      <p:sp>
        <p:nvSpPr>
          <p:cNvPr id="5" name="ZoneTexte 6"/>
          <p:cNvSpPr txBox="1">
            <a:spLocks noChangeArrowheads="1"/>
          </p:cNvSpPr>
          <p:nvPr/>
        </p:nvSpPr>
        <p:spPr bwMode="auto">
          <a:xfrm>
            <a:off x="0" y="2405598"/>
            <a:ext cx="9029697" cy="2400657"/>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Obtenir des commentaires sur le développement de produit.</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Adapter et inspecter  la fonctionnalité du produit.</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Présence de: Product </a:t>
            </a:r>
            <a:r>
              <a:rPr lang="fr-FR" sz="2000" dirty="0" err="1" smtClean="0">
                <a:latin typeface="Times New Roman" pitchFamily="18" charset="0"/>
                <a:cs typeface="Times New Roman" pitchFamily="18" charset="0"/>
              </a:rPr>
              <a:t>Owner</a:t>
            </a:r>
            <a:r>
              <a:rPr lang="fr-FR" sz="2000" dirty="0" smtClean="0">
                <a:latin typeface="Times New Roman" pitchFamily="18" charset="0"/>
                <a:cs typeface="Times New Roman" pitchFamily="18" charset="0"/>
              </a:rPr>
              <a:t>, </a:t>
            </a:r>
            <a:r>
              <a:rPr lang="fr-FR" sz="2000" dirty="0" err="1" smtClean="0">
                <a:latin typeface="Times New Roman" pitchFamily="18" charset="0"/>
                <a:cs typeface="Times New Roman" pitchFamily="18" charset="0"/>
              </a:rPr>
              <a:t>Scrum</a:t>
            </a:r>
            <a:r>
              <a:rPr lang="fr-FR" sz="2000" dirty="0" smtClean="0">
                <a:latin typeface="Times New Roman" pitchFamily="18" charset="0"/>
                <a:cs typeface="Times New Roman" pitchFamily="18" charset="0"/>
              </a:rPr>
              <a:t> Master, Equipe </a:t>
            </a:r>
            <a:r>
              <a:rPr lang="fr-FR" sz="2000" dirty="0" err="1" smtClean="0">
                <a:latin typeface="Times New Roman" pitchFamily="18" charset="0"/>
                <a:cs typeface="Times New Roman" pitchFamily="18" charset="0"/>
              </a:rPr>
              <a:t>scrum</a:t>
            </a:r>
            <a:r>
              <a:rPr lang="fr-FR" sz="2000" dirty="0" smtClean="0">
                <a:latin typeface="Times New Roman" pitchFamily="18" charset="0"/>
                <a:cs typeface="Times New Roman" pitchFamily="18" charset="0"/>
              </a:rPr>
              <a:t>, user.</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Durée de la réunion: 2 heures pour un sprint de deux semaines.</a:t>
            </a:r>
          </a:p>
          <a:p>
            <a:pPr marL="342900" indent="-342900" eaLnBrk="1" hangingPunct="1">
              <a:lnSpc>
                <a:spcPct val="150000"/>
              </a:lnSpc>
              <a:defRPr/>
            </a:pPr>
            <a:endParaRPr lang="fr-FR" sz="2000" dirty="0" smtClean="0"/>
          </a:p>
        </p:txBody>
      </p:sp>
      <p:pic>
        <p:nvPicPr>
          <p:cNvPr id="7" name="Picture 1029" descr="C:\Users\Omar.rekik\Downloads\Sprint Review.jpg"/>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2433638" y="4586301"/>
            <a:ext cx="3252788" cy="2187319"/>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5449" y="296154"/>
            <a:ext cx="8229600" cy="1143000"/>
          </a:xfrm>
        </p:spPr>
        <p:txBody>
          <a:bodyPr/>
          <a:lstStyle/>
          <a:p>
            <a:r>
              <a:rPr lang="fr-FR" sz="4800" b="1" dirty="0" smtClean="0">
                <a:effectLst>
                  <a:outerShdw blurRad="38100" dist="38100" dir="2700000" algn="tl">
                    <a:srgbClr val="000000">
                      <a:alpha val="43137"/>
                    </a:srgbClr>
                  </a:outerShdw>
                </a:effectLst>
              </a:rPr>
              <a:t>Sprint </a:t>
            </a:r>
            <a:r>
              <a:rPr lang="fr-FR" sz="4800" b="1" dirty="0" err="1" smtClean="0">
                <a:effectLst>
                  <a:outerShdw blurRad="38100" dist="38100" dir="2700000" algn="tl">
                    <a:srgbClr val="000000">
                      <a:alpha val="43137"/>
                    </a:srgbClr>
                  </a:outerShdw>
                </a:effectLst>
              </a:rPr>
              <a:t>Retrospective</a:t>
            </a:r>
            <a:endParaRPr lang="fr-FR" dirty="0"/>
          </a:p>
        </p:txBody>
      </p:sp>
      <p:sp>
        <p:nvSpPr>
          <p:cNvPr id="4" name="ZoneTexte 6"/>
          <p:cNvSpPr txBox="1">
            <a:spLocks noChangeArrowheads="1"/>
          </p:cNvSpPr>
          <p:nvPr/>
        </p:nvSpPr>
        <p:spPr bwMode="auto">
          <a:xfrm>
            <a:off x="0" y="2465614"/>
            <a:ext cx="9029697" cy="286232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Une réunion après la fin de chaque sprint (1 heure).</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Réunion périodique d’analyser ce qui fonctionne et ce qui ne fonctionne pas. </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Amélioration continue du processus.</a:t>
            </a:r>
          </a:p>
          <a:p>
            <a:pPr marL="342900" indent="-342900" eaLnBrk="1" hangingPunct="1">
              <a:lnSpc>
                <a:spcPct val="150000"/>
              </a:lnSpc>
              <a:buFont typeface="Wingdings" pitchFamily="2" charset="2"/>
              <a:buChar char="Ø"/>
              <a:defRPr/>
            </a:pPr>
            <a:r>
              <a:rPr lang="fr-FR" sz="2000" dirty="0" smtClean="0">
                <a:latin typeface="Times New Roman" pitchFamily="18" charset="0"/>
                <a:cs typeface="Times New Roman" pitchFamily="18" charset="0"/>
              </a:rPr>
              <a:t>Toute l’équipe participe : Team, </a:t>
            </a:r>
            <a:r>
              <a:rPr lang="fr-FR" sz="2000" dirty="0" err="1" smtClean="0">
                <a:latin typeface="Times New Roman" pitchFamily="18" charset="0"/>
                <a:cs typeface="Times New Roman" pitchFamily="18" charset="0"/>
              </a:rPr>
              <a:t>Scrum</a:t>
            </a:r>
            <a:r>
              <a:rPr lang="fr-FR" sz="2000" dirty="0" smtClean="0">
                <a:latin typeface="Times New Roman" pitchFamily="18" charset="0"/>
                <a:cs typeface="Times New Roman" pitchFamily="18" charset="0"/>
              </a:rPr>
              <a:t> Master, Product </a:t>
            </a:r>
            <a:r>
              <a:rPr lang="fr-FR" sz="2000" dirty="0" err="1" smtClean="0">
                <a:latin typeface="Times New Roman" pitchFamily="18" charset="0"/>
                <a:cs typeface="Times New Roman" pitchFamily="18" charset="0"/>
              </a:rPr>
              <a:t>Owner</a:t>
            </a:r>
            <a:r>
              <a:rPr lang="fr-FR" sz="2000" dirty="0" smtClean="0">
                <a:latin typeface="Times New Roman" pitchFamily="18" charset="0"/>
                <a:cs typeface="Times New Roman" pitchFamily="18" charset="0"/>
              </a:rPr>
              <a:t>.</a:t>
            </a:r>
          </a:p>
          <a:p>
            <a:pPr marL="342900" indent="-342900" eaLnBrk="1" hangingPunct="1">
              <a:lnSpc>
                <a:spcPct val="150000"/>
              </a:lnSpc>
              <a:defRPr/>
            </a:pPr>
            <a:endParaRPr lang="fr-FR" sz="2000" dirty="0" smtClean="0">
              <a:latin typeface="Times New Roman" pitchFamily="18" charset="0"/>
              <a:cs typeface="Times New Roman" pitchFamily="18" charset="0"/>
            </a:endParaRPr>
          </a:p>
          <a:p>
            <a:pPr marL="342900" indent="-342900" eaLnBrk="1" hangingPunct="1">
              <a:lnSpc>
                <a:spcPct val="150000"/>
              </a:lnSpc>
              <a:defRPr/>
            </a:pPr>
            <a:endParaRPr lang="fr-FR" sz="2000" dirty="0" smtClean="0"/>
          </a:p>
        </p:txBody>
      </p:sp>
      <p:pic>
        <p:nvPicPr>
          <p:cNvPr id="6" name="Imag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710366" y="4606775"/>
            <a:ext cx="3490409" cy="200023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release</a:t>
            </a:r>
            <a:endParaRPr lang="fr-FR" dirty="0"/>
          </a:p>
        </p:txBody>
      </p:sp>
      <p:sp>
        <p:nvSpPr>
          <p:cNvPr id="4" name="Rectangle 3"/>
          <p:cNvSpPr/>
          <p:nvPr/>
        </p:nvSpPr>
        <p:spPr>
          <a:xfrm>
            <a:off x="457200" y="2339560"/>
            <a:ext cx="8686800" cy="1477328"/>
          </a:xfrm>
          <a:prstGeom prst="rect">
            <a:avLst/>
          </a:prstGeom>
        </p:spPr>
        <p:txBody>
          <a:bodyPr wrap="square">
            <a:spAutoFit/>
          </a:bodyPr>
          <a:lstStyle/>
          <a:p>
            <a:pPr algn="ctr">
              <a:lnSpc>
                <a:spcPct val="150000"/>
              </a:lnSpc>
            </a:pPr>
            <a:r>
              <a:rPr lang="fr-FR" sz="2000" dirty="0" smtClean="0">
                <a:latin typeface="Times New Roman" pitchFamily="18" charset="0"/>
                <a:cs typeface="Times New Roman" pitchFamily="18" charset="0"/>
              </a:rPr>
              <a:t>Les sprints sont regroupés en releases. </a:t>
            </a:r>
          </a:p>
          <a:p>
            <a:pPr algn="ctr">
              <a:lnSpc>
                <a:spcPct val="150000"/>
              </a:lnSpc>
            </a:pPr>
            <a:r>
              <a:rPr lang="fr-FR" sz="2000" dirty="0" smtClean="0">
                <a:latin typeface="Times New Roman" pitchFamily="18" charset="0"/>
                <a:cs typeface="Times New Roman" pitchFamily="18" charset="0"/>
              </a:rPr>
              <a:t>Chaque release est composée de plusieurs sprints. </a:t>
            </a:r>
          </a:p>
          <a:p>
            <a:pPr algn="ctr">
              <a:lnSpc>
                <a:spcPct val="150000"/>
              </a:lnSpc>
            </a:pPr>
            <a:r>
              <a:rPr lang="fr-FR" sz="2000" dirty="0" smtClean="0">
                <a:latin typeface="Times New Roman" pitchFamily="18" charset="0"/>
                <a:cs typeface="Times New Roman" pitchFamily="18" charset="0"/>
              </a:rPr>
              <a:t>La release représente la livraison d’une version partielle.</a:t>
            </a:r>
            <a:endParaRPr lang="fr-FR" dirty="0"/>
          </a:p>
        </p:txBody>
      </p:sp>
      <p:pic>
        <p:nvPicPr>
          <p:cNvPr id="45057" name="Picture 1"/>
          <p:cNvPicPr>
            <a:picLocks noChangeAspect="1" noChangeArrowheads="1"/>
          </p:cNvPicPr>
          <p:nvPr/>
        </p:nvPicPr>
        <p:blipFill>
          <a:blip r:embed="rId2"/>
          <a:srcRect/>
          <a:stretch>
            <a:fillRect/>
          </a:stretch>
        </p:blipFill>
        <p:spPr bwMode="auto">
          <a:xfrm>
            <a:off x="1400175" y="4041186"/>
            <a:ext cx="6343650" cy="2657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5724" y="666750"/>
            <a:ext cx="9058276" cy="1927225"/>
          </a:xfrm>
        </p:spPr>
        <p:txBody>
          <a:bodyPr/>
          <a:lstStyle/>
          <a:p>
            <a:r>
              <a:rPr lang="fr-FR" sz="4400" dirty="0" smtClean="0"/>
              <a:t>Les  Artefacts</a:t>
            </a:r>
            <a:br>
              <a:rPr lang="fr-FR" sz="4400" dirty="0" smtClean="0"/>
            </a:br>
            <a:r>
              <a:rPr lang="fr-FR" sz="4400" dirty="0" smtClean="0"/>
              <a:t> </a:t>
            </a:r>
            <a:r>
              <a:rPr lang="fr-FR" sz="4400" dirty="0" err="1" smtClean="0"/>
              <a:t>Scrum</a:t>
            </a:r>
            <a:endParaRPr lang="fr-FR" sz="4400" dirty="0"/>
          </a:p>
        </p:txBody>
      </p:sp>
      <p:pic>
        <p:nvPicPr>
          <p:cNvPr id="36867" name="Picture 3" descr="Image associÃ©e"/>
          <p:cNvPicPr>
            <a:picLocks noChangeAspect="1" noChangeArrowheads="1"/>
          </p:cNvPicPr>
          <p:nvPr/>
        </p:nvPicPr>
        <p:blipFill>
          <a:blip r:embed="rId2"/>
          <a:srcRect/>
          <a:stretch>
            <a:fillRect/>
          </a:stretch>
        </p:blipFill>
        <p:spPr bwMode="auto">
          <a:xfrm>
            <a:off x="3395164" y="2880360"/>
            <a:ext cx="3248025" cy="2390775"/>
          </a:xfrm>
          <a:prstGeom prst="rect">
            <a:avLst/>
          </a:prstGeom>
          <a:noFill/>
        </p:spPr>
      </p:pic>
    </p:spTree>
    <p:extLst>
      <p:ext uri="{BB962C8B-B14F-4D97-AF65-F5344CB8AC3E}">
        <p14:creationId xmlns="" xmlns:p14="http://schemas.microsoft.com/office/powerpoint/2010/main" val="13646482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 Product </a:t>
            </a:r>
            <a:r>
              <a:rPr lang="fr-FR" dirty="0" err="1" smtClean="0"/>
              <a:t>Backlog</a:t>
            </a:r>
            <a:r>
              <a:rPr lang="fr-FR" dirty="0" smtClean="0"/>
              <a:t> »</a:t>
            </a:r>
            <a:endParaRPr lang="fr-FR" dirty="0"/>
          </a:p>
        </p:txBody>
      </p:sp>
      <p:sp>
        <p:nvSpPr>
          <p:cNvPr id="5" name="ZoneTexte 6"/>
          <p:cNvSpPr txBox="1">
            <a:spLocks noChangeArrowheads="1"/>
          </p:cNvSpPr>
          <p:nvPr/>
        </p:nvSpPr>
        <p:spPr bwMode="auto">
          <a:xfrm>
            <a:off x="163276" y="2332928"/>
            <a:ext cx="8980723" cy="193899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288000" indent="-342900" eaLnBrk="1" hangingPunct="1">
              <a:buFont typeface="Wingdings" pitchFamily="2" charset="2"/>
              <a:buChar char="Ø"/>
              <a:defRPr/>
            </a:pPr>
            <a:r>
              <a:rPr lang="fr-FR" sz="2000" dirty="0" smtClean="0">
                <a:latin typeface="Times New Roman" pitchFamily="18" charset="0"/>
                <a:cs typeface="Times New Roman" pitchFamily="18" charset="0"/>
              </a:rPr>
              <a:t>Elaboré avant le lancement des sprint.</a:t>
            </a:r>
          </a:p>
          <a:p>
            <a:pPr marL="288000" indent="-342900" eaLnBrk="1" hangingPunct="1">
              <a:buFont typeface="Wingdings" pitchFamily="2" charset="2"/>
              <a:buChar char="Ø"/>
              <a:defRPr/>
            </a:pPr>
            <a:r>
              <a:rPr lang="fr-FR" sz="2000" dirty="0" smtClean="0">
                <a:latin typeface="Times New Roman" pitchFamily="18" charset="0"/>
                <a:cs typeface="Times New Roman" pitchFamily="18" charset="0"/>
              </a:rPr>
              <a:t>Evolué constamment au cours de la  vie du produit</a:t>
            </a:r>
          </a:p>
          <a:p>
            <a:pPr marL="288000" indent="-342900" eaLnBrk="1" hangingPunct="1">
              <a:buFont typeface="Wingdings" pitchFamily="2" charset="2"/>
              <a:buChar char="Ø"/>
              <a:defRPr/>
            </a:pPr>
            <a:r>
              <a:rPr lang="fr-FR" sz="2000" dirty="0" smtClean="0">
                <a:latin typeface="Times New Roman" pitchFamily="18" charset="0"/>
                <a:cs typeface="Times New Roman" pitchFamily="18" charset="0"/>
              </a:rPr>
              <a:t>Représentation sous formes de liste de fonctionnalités de produit.</a:t>
            </a:r>
          </a:p>
          <a:p>
            <a:pPr marL="288000" indent="-342900" eaLnBrk="1" hangingPunct="1">
              <a:buFont typeface="Wingdings" pitchFamily="2" charset="2"/>
              <a:buChar char="Ø"/>
              <a:defRPr/>
            </a:pPr>
            <a:r>
              <a:rPr lang="fr-FR" sz="2000" dirty="0" smtClean="0">
                <a:latin typeface="Times New Roman" pitchFamily="18" charset="0"/>
                <a:cs typeface="Times New Roman" pitchFamily="18" charset="0"/>
              </a:rPr>
              <a:t>Listé et classé par priorité par le </a:t>
            </a:r>
            <a:r>
              <a:rPr lang="fr-FR" sz="2000" dirty="0" err="1" smtClean="0">
                <a:latin typeface="Times New Roman" pitchFamily="18" charset="0"/>
                <a:cs typeface="Times New Roman" pitchFamily="18" charset="0"/>
              </a:rPr>
              <a:t>product</a:t>
            </a:r>
            <a:r>
              <a:rPr lang="fr-FR" sz="2000" dirty="0" smtClean="0">
                <a:latin typeface="Times New Roman" pitchFamily="18" charset="0"/>
                <a:cs typeface="Times New Roman" pitchFamily="18" charset="0"/>
              </a:rPr>
              <a:t> </a:t>
            </a:r>
            <a:r>
              <a:rPr lang="fr-FR" sz="2000" dirty="0" err="1" smtClean="0">
                <a:latin typeface="Times New Roman" pitchFamily="18" charset="0"/>
                <a:cs typeface="Times New Roman" pitchFamily="18" charset="0"/>
              </a:rPr>
              <a:t>owner</a:t>
            </a:r>
            <a:r>
              <a:rPr lang="fr-FR" sz="2000" dirty="0" smtClean="0">
                <a:latin typeface="Times New Roman" pitchFamily="18" charset="0"/>
                <a:cs typeface="Times New Roman" pitchFamily="18" charset="0"/>
              </a:rPr>
              <a:t>.</a:t>
            </a:r>
          </a:p>
          <a:p>
            <a:pPr marL="288000" indent="-342900" eaLnBrk="1" hangingPunct="1">
              <a:buFont typeface="Wingdings" pitchFamily="2" charset="2"/>
              <a:buChar char="Ø"/>
              <a:defRPr/>
            </a:pPr>
            <a:r>
              <a:rPr lang="fr-FR" sz="2000" dirty="0" smtClean="0">
                <a:latin typeface="Times New Roman" pitchFamily="18" charset="0"/>
                <a:cs typeface="Times New Roman" pitchFamily="18" charset="0"/>
              </a:rPr>
              <a:t>Sert de base à la planification des releases et des sprints.</a:t>
            </a:r>
          </a:p>
          <a:p>
            <a:pPr marL="288000" indent="-342900" eaLnBrk="1" hangingPunct="1">
              <a:defRPr/>
            </a:pPr>
            <a:r>
              <a:rPr lang="fr-FR" sz="2000" dirty="0" smtClean="0">
                <a:latin typeface="Times New Roman" pitchFamily="18" charset="0"/>
                <a:cs typeface="Times New Roman" pitchFamily="18" charset="0"/>
              </a:rPr>
              <a:t>                   </a:t>
            </a:r>
          </a:p>
        </p:txBody>
      </p:sp>
      <p:sp>
        <p:nvSpPr>
          <p:cNvPr id="27654" name="AutoShape 6" descr="RÃ©sultat de recherche d'images pour &quot;sprint backlo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6" name="Imag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262458" y="4371977"/>
            <a:ext cx="4763905" cy="2229772"/>
          </a:xfrm>
          <a:prstGeom prst="rect">
            <a:avLst/>
          </a:prstGeom>
          <a:ln>
            <a:noFill/>
          </a:ln>
          <a:effectLst>
            <a:outerShdw blurRad="292100" dist="139700" dir="2700000" algn="tl" rotWithShape="0">
              <a:srgbClr val="333333">
                <a:alpha val="65000"/>
              </a:srgbClr>
            </a:outerShdw>
          </a:effectLst>
        </p:spPr>
      </p:pic>
      <p:pic>
        <p:nvPicPr>
          <p:cNvPr id="7" name="Picture 1031" descr="C:\Users\Omar.rekik\Downloads\Product-Backlog refinement.png"/>
          <p:cNvPicPr/>
          <p:nvPr/>
        </p:nvPicPr>
        <p:blipFill>
          <a:blip r:embed="rId4">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l="4762" t="17815" r="2899" b="8314"/>
          <a:stretch>
            <a:fillRect/>
          </a:stretch>
        </p:blipFill>
        <p:spPr bwMode="auto">
          <a:xfrm>
            <a:off x="71424" y="4548178"/>
            <a:ext cx="3190875" cy="2225027"/>
          </a:xfrm>
          <a:prstGeom prst="rect">
            <a:avLst/>
          </a:prstGeom>
          <a:noFill/>
          <a:ln>
            <a:noFill/>
          </a:ln>
        </p:spPr>
      </p:pic>
      <p:sp>
        <p:nvSpPr>
          <p:cNvPr id="8" name="Flèche droite 7"/>
          <p:cNvSpPr/>
          <p:nvPr/>
        </p:nvSpPr>
        <p:spPr>
          <a:xfrm>
            <a:off x="3095617" y="5686425"/>
            <a:ext cx="738201" cy="51435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Sprint </a:t>
            </a:r>
            <a:r>
              <a:rPr lang="fr-FR" dirty="0" err="1" smtClean="0"/>
              <a:t>Backlog</a:t>
            </a:r>
            <a:r>
              <a:rPr lang="fr-FR" dirty="0" smtClean="0"/>
              <a:t> »</a:t>
            </a:r>
            <a:endParaRPr lang="fr-FR" dirty="0"/>
          </a:p>
        </p:txBody>
      </p:sp>
      <p:sp>
        <p:nvSpPr>
          <p:cNvPr id="5" name="ZoneTexte 6"/>
          <p:cNvSpPr txBox="1">
            <a:spLocks noChangeArrowheads="1"/>
          </p:cNvSpPr>
          <p:nvPr/>
        </p:nvSpPr>
        <p:spPr bwMode="auto">
          <a:xfrm>
            <a:off x="163277" y="2490096"/>
            <a:ext cx="8754168" cy="193899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288000" indent="-342900" eaLnBrk="1" hangingPunct="1">
              <a:spcBef>
                <a:spcPts val="600"/>
              </a:spcBef>
              <a:buFont typeface="Wingdings" pitchFamily="2" charset="2"/>
              <a:buChar char="Ø"/>
              <a:defRPr/>
            </a:pPr>
            <a:r>
              <a:rPr lang="fr-FR" sz="2000" dirty="0" smtClean="0">
                <a:latin typeface="Times New Roman" pitchFamily="18" charset="0"/>
                <a:cs typeface="Times New Roman" pitchFamily="18" charset="0"/>
              </a:rPr>
              <a:t>Le sous ensemble de </a:t>
            </a:r>
            <a:r>
              <a:rPr lang="fr-FR" sz="2000" dirty="0" err="1" smtClean="0">
                <a:latin typeface="Times New Roman" pitchFamily="18" charset="0"/>
                <a:cs typeface="Times New Roman" pitchFamily="18" charset="0"/>
              </a:rPr>
              <a:t>product</a:t>
            </a:r>
            <a:r>
              <a:rPr lang="fr-FR" sz="2000" dirty="0" smtClean="0">
                <a:latin typeface="Times New Roman" pitchFamily="18" charset="0"/>
                <a:cs typeface="Times New Roman" pitchFamily="18" charset="0"/>
              </a:rPr>
              <a:t> </a:t>
            </a:r>
            <a:r>
              <a:rPr lang="fr-FR" sz="2000" dirty="0" err="1" smtClean="0">
                <a:latin typeface="Times New Roman" pitchFamily="18" charset="0"/>
                <a:cs typeface="Times New Roman" pitchFamily="18" charset="0"/>
              </a:rPr>
              <a:t>backlog</a:t>
            </a:r>
            <a:r>
              <a:rPr lang="fr-FR" sz="2000" dirty="0" smtClean="0">
                <a:latin typeface="Times New Roman" pitchFamily="18" charset="0"/>
                <a:cs typeface="Times New Roman" pitchFamily="18" charset="0"/>
              </a:rPr>
              <a:t>.</a:t>
            </a:r>
          </a:p>
          <a:p>
            <a:pPr marL="288000" indent="-342900" eaLnBrk="1" hangingPunct="1">
              <a:spcBef>
                <a:spcPts val="600"/>
              </a:spcBef>
              <a:buFont typeface="Wingdings" pitchFamily="2" charset="2"/>
              <a:buChar char="Ø"/>
              <a:defRPr/>
            </a:pPr>
            <a:r>
              <a:rPr lang="fr-FR" sz="2000" dirty="0" smtClean="0">
                <a:latin typeface="Times New Roman" pitchFamily="18" charset="0"/>
                <a:cs typeface="Times New Roman" pitchFamily="18" charset="0"/>
              </a:rPr>
              <a:t> Contient les User Stories qui seront réalisés durant le sprint.</a:t>
            </a:r>
          </a:p>
          <a:p>
            <a:pPr marL="288000" indent="-342900" eaLnBrk="1" hangingPunct="1">
              <a:spcBef>
                <a:spcPts val="600"/>
              </a:spcBef>
              <a:buFont typeface="Wingdings" pitchFamily="2" charset="2"/>
              <a:buChar char="Ø"/>
              <a:defRPr/>
            </a:pPr>
            <a:r>
              <a:rPr lang="fr-FR" sz="2000" dirty="0" smtClean="0">
                <a:latin typeface="Times New Roman" pitchFamily="18" charset="0"/>
                <a:cs typeface="Times New Roman" pitchFamily="18" charset="0"/>
              </a:rPr>
              <a:t> Chaque user story est découpée en taches estimées en heures (</a:t>
            </a:r>
            <a:r>
              <a:rPr lang="fr-FR" sz="2000" dirty="0" err="1" smtClean="0">
                <a:latin typeface="Times New Roman" pitchFamily="18" charset="0"/>
                <a:cs typeface="Times New Roman" pitchFamily="18" charset="0"/>
              </a:rPr>
              <a:t>Task</a:t>
            </a:r>
            <a:r>
              <a:rPr lang="fr-FR" sz="2000" dirty="0" smtClean="0">
                <a:latin typeface="Times New Roman" pitchFamily="18" charset="0"/>
                <a:cs typeface="Times New Roman" pitchFamily="18" charset="0"/>
              </a:rPr>
              <a:t>).</a:t>
            </a:r>
          </a:p>
          <a:p>
            <a:pPr marL="288000" indent="-342900" eaLnBrk="1" hangingPunct="1">
              <a:spcBef>
                <a:spcPts val="600"/>
              </a:spcBef>
              <a:buFont typeface="Wingdings" pitchFamily="2" charset="2"/>
              <a:buChar char="Ø"/>
              <a:defRPr/>
            </a:pPr>
            <a:r>
              <a:rPr lang="fr-FR" sz="2000" dirty="0" smtClean="0">
                <a:latin typeface="Times New Roman" pitchFamily="18" charset="0"/>
                <a:cs typeface="Times New Roman" pitchFamily="18" charset="0"/>
              </a:rPr>
              <a:t> Objectif fixe du sprint.</a:t>
            </a:r>
          </a:p>
          <a:p>
            <a:pPr marL="288000" indent="-342900" eaLnBrk="1" hangingPunct="1">
              <a:spcBef>
                <a:spcPts val="600"/>
              </a:spcBef>
              <a:buFont typeface="Wingdings" pitchFamily="2" charset="2"/>
              <a:buChar char="Ø"/>
              <a:defRPr/>
            </a:pPr>
            <a:r>
              <a:rPr lang="fr-FR" sz="2000" dirty="0" smtClean="0">
                <a:latin typeface="Times New Roman" pitchFamily="18" charset="0"/>
                <a:cs typeface="Times New Roman" pitchFamily="18" charset="0"/>
              </a:rPr>
              <a:t> Un plan </a:t>
            </a:r>
            <a:r>
              <a:rPr lang="fr-FR" sz="2000" dirty="0" smtClean="0">
                <a:latin typeface="Times New Roman" pitchFamily="18" charset="0"/>
                <a:cs typeface="Times New Roman" pitchFamily="18" charset="0"/>
              </a:rPr>
              <a:t>détaillé.</a:t>
            </a:r>
            <a:endParaRPr lang="fr-FR" sz="2000" dirty="0" smtClean="0">
              <a:latin typeface="Times New Roman" pitchFamily="18" charset="0"/>
              <a:cs typeface="Times New Roman" pitchFamily="18" charset="0"/>
            </a:endParaRPr>
          </a:p>
        </p:txBody>
      </p:sp>
      <p:sp>
        <p:nvSpPr>
          <p:cNvPr id="27654" name="AutoShape 6" descr="RÃ©sultat de recherche d'images pour &quot;sprint backlo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7" name="Picture 2" descr="Image associÃ©e"/>
          <p:cNvPicPr>
            <a:picLocks noChangeAspect="1" noChangeArrowheads="1"/>
          </p:cNvPicPr>
          <p:nvPr/>
        </p:nvPicPr>
        <p:blipFill>
          <a:blip r:embed="rId2"/>
          <a:srcRect/>
          <a:stretch>
            <a:fillRect/>
          </a:stretch>
        </p:blipFill>
        <p:spPr bwMode="auto">
          <a:xfrm>
            <a:off x="1587731" y="4621392"/>
            <a:ext cx="5670320" cy="204367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975" y="2374821"/>
            <a:ext cx="8686800" cy="3785652"/>
          </a:xfrm>
          <a:prstGeom prst="rect">
            <a:avLst/>
          </a:prstGeom>
        </p:spPr>
        <p:txBody>
          <a:bodyPr wrap="square">
            <a:spAutoFit/>
          </a:bodyPr>
          <a:lstStyle/>
          <a:p>
            <a:pPr marL="285750" indent="-285750">
              <a:lnSpc>
                <a:spcPct val="150000"/>
              </a:lnSpc>
              <a:spcBef>
                <a:spcPts val="600"/>
              </a:spcBef>
              <a:buFont typeface="Wingdings" charset="2"/>
              <a:buChar char="u"/>
            </a:pPr>
            <a:r>
              <a:rPr lang="fr-FR" sz="2000" dirty="0" smtClean="0">
                <a:latin typeface="Times New Roman" pitchFamily="18" charset="0"/>
                <a:cs typeface="Times New Roman" pitchFamily="18" charset="0"/>
              </a:rPr>
              <a:t>Méthode </a:t>
            </a:r>
            <a:r>
              <a:rPr lang="fr-FR" sz="2000" dirty="0" smtClean="0">
                <a:latin typeface="Times New Roman" pitchFamily="18" charset="0"/>
                <a:cs typeface="Times New Roman" pitchFamily="18" charset="0"/>
              </a:rPr>
              <a:t>innovatrice </a:t>
            </a:r>
            <a:r>
              <a:rPr lang="fr-FR" sz="2000" dirty="0" smtClean="0">
                <a:latin typeface="Times New Roman" pitchFamily="18" charset="0"/>
                <a:cs typeface="Times New Roman" pitchFamily="18" charset="0"/>
              </a:rPr>
              <a:t>de développent et de gestion de projet</a:t>
            </a:r>
          </a:p>
          <a:p>
            <a:pPr marL="285750" indent="-285750">
              <a:lnSpc>
                <a:spcPct val="150000"/>
              </a:lnSpc>
              <a:spcBef>
                <a:spcPts val="600"/>
              </a:spcBef>
              <a:buFont typeface="Wingdings" charset="2"/>
              <a:buChar char="u"/>
            </a:pPr>
            <a:r>
              <a:rPr lang="fr-FR" sz="2000" dirty="0" smtClean="0">
                <a:latin typeface="Times New Roman" pitchFamily="18" charset="0"/>
                <a:cs typeface="Times New Roman" pitchFamily="18" charset="0"/>
              </a:rPr>
              <a:t>Une démarche itérative, incrémentale et collaborative</a:t>
            </a:r>
          </a:p>
          <a:p>
            <a:pPr marL="285750" indent="-285750">
              <a:lnSpc>
                <a:spcPct val="150000"/>
              </a:lnSpc>
              <a:spcBef>
                <a:spcPts val="600"/>
              </a:spcBef>
              <a:buFont typeface="Wingdings" charset="2"/>
              <a:buChar char="u"/>
            </a:pPr>
            <a:r>
              <a:rPr lang="fr-FR" sz="2000" dirty="0" smtClean="0">
                <a:latin typeface="Times New Roman" pitchFamily="18" charset="0"/>
                <a:cs typeface="Times New Roman" pitchFamily="18" charset="0"/>
              </a:rPr>
              <a:t>Des groupes de pilotage et de réalisation de projet.</a:t>
            </a:r>
          </a:p>
          <a:p>
            <a:pPr marL="285750" indent="-285750">
              <a:lnSpc>
                <a:spcPct val="150000"/>
              </a:lnSpc>
              <a:spcBef>
                <a:spcPts val="600"/>
              </a:spcBef>
              <a:buFont typeface="Wingdings" charset="2"/>
              <a:buChar char="u"/>
            </a:pPr>
            <a:r>
              <a:rPr lang="fr-FR" sz="2000" dirty="0" smtClean="0">
                <a:latin typeface="Times New Roman" pitchFamily="18" charset="0"/>
                <a:cs typeface="Times New Roman" pitchFamily="18" charset="0"/>
              </a:rPr>
              <a:t>Equipes Multi-compétentes qui intègrent le client, le développement, les tests…</a:t>
            </a:r>
          </a:p>
          <a:p>
            <a:pPr marL="285750" indent="-285750">
              <a:lnSpc>
                <a:spcPct val="150000"/>
              </a:lnSpc>
              <a:spcBef>
                <a:spcPts val="600"/>
              </a:spcBef>
              <a:buFont typeface="Wingdings" charset="2"/>
              <a:buChar char="u"/>
            </a:pPr>
            <a:r>
              <a:rPr lang="fr-FR" sz="2000" dirty="0" smtClean="0">
                <a:latin typeface="Times New Roman" pitchFamily="18" charset="0"/>
                <a:cs typeface="Times New Roman" pitchFamily="18" charset="0"/>
              </a:rPr>
              <a:t>Génération d’un produit de haute qualité </a:t>
            </a:r>
          </a:p>
          <a:p>
            <a:pPr marL="285750" indent="-285750">
              <a:lnSpc>
                <a:spcPct val="150000"/>
              </a:lnSpc>
              <a:spcBef>
                <a:spcPts val="600"/>
              </a:spcBef>
              <a:buFont typeface="Wingdings" charset="2"/>
              <a:buChar char="u"/>
            </a:pPr>
            <a:r>
              <a:rPr lang="fr-FR" sz="2000" dirty="0" smtClean="0">
                <a:latin typeface="Times New Roman" pitchFamily="18" charset="0"/>
                <a:cs typeface="Times New Roman" pitchFamily="18" charset="0"/>
              </a:rPr>
              <a:t>Satisfaction des besoins des clients.</a:t>
            </a:r>
          </a:p>
          <a:p>
            <a:pPr marL="285750" indent="-285750">
              <a:lnSpc>
                <a:spcPct val="150000"/>
              </a:lnSpc>
              <a:spcBef>
                <a:spcPts val="600"/>
              </a:spcBef>
              <a:buFont typeface="Wingdings" charset="2"/>
              <a:buChar char="u"/>
            </a:pPr>
            <a:r>
              <a:rPr lang="fr-FR" sz="2000" dirty="0" smtClean="0">
                <a:latin typeface="Times New Roman" pitchFamily="18" charset="0"/>
                <a:cs typeface="Times New Roman" pitchFamily="18" charset="0"/>
              </a:rPr>
              <a:t>Livraison incrémentale de fonctionnalités.</a:t>
            </a:r>
          </a:p>
        </p:txBody>
      </p:sp>
      <p:sp>
        <p:nvSpPr>
          <p:cNvPr id="10" name="Titre 1"/>
          <p:cNvSpPr>
            <a:spLocks noGrp="1"/>
          </p:cNvSpPr>
          <p:nvPr>
            <p:ph type="title"/>
          </p:nvPr>
        </p:nvSpPr>
        <p:spPr>
          <a:xfrm>
            <a:off x="457200" y="345141"/>
            <a:ext cx="8229600" cy="1143000"/>
          </a:xfrm>
        </p:spPr>
        <p:txBody>
          <a:bodyPr/>
          <a:lstStyle/>
          <a:p>
            <a:r>
              <a:rPr lang="fr-FR" dirty="0" smtClean="0"/>
              <a:t>Qu’est ce qu’une méthode agile</a:t>
            </a:r>
            <a:endParaRPr lang="fr-FR" dirty="0"/>
          </a:p>
        </p:txBody>
      </p:sp>
    </p:spTree>
    <p:extLst>
      <p:ext uri="{BB962C8B-B14F-4D97-AF65-F5344CB8AC3E}">
        <p14:creationId xmlns="" xmlns:p14="http://schemas.microsoft.com/office/powerpoint/2010/main" val="2547031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User story</a:t>
            </a:r>
            <a:endParaRPr lang="fr-FR" dirty="0"/>
          </a:p>
        </p:txBody>
      </p:sp>
      <p:sp>
        <p:nvSpPr>
          <p:cNvPr id="5" name="ZoneTexte 6"/>
          <p:cNvSpPr txBox="1">
            <a:spLocks noChangeArrowheads="1"/>
          </p:cNvSpPr>
          <p:nvPr/>
        </p:nvSpPr>
        <p:spPr bwMode="auto">
          <a:xfrm>
            <a:off x="0" y="2656733"/>
            <a:ext cx="9144000" cy="400110"/>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288000" indent="-342900" eaLnBrk="1" hangingPunct="1">
              <a:spcBef>
                <a:spcPts val="400"/>
              </a:spcBef>
              <a:buFont typeface="Wingdings" pitchFamily="2" charset="2"/>
              <a:buChar char="Ø"/>
              <a:defRPr/>
            </a:pPr>
            <a:r>
              <a:rPr lang="fr-FR" sz="2000" dirty="0" smtClean="0">
                <a:latin typeface="Times New Roman" pitchFamily="18" charset="0"/>
                <a:cs typeface="Times New Roman" pitchFamily="18" charset="0"/>
              </a:rPr>
              <a:t>Contient généralement les informations suivantes:</a:t>
            </a:r>
          </a:p>
        </p:txBody>
      </p:sp>
      <p:pic>
        <p:nvPicPr>
          <p:cNvPr id="39940" name="Picture 4"/>
          <p:cNvPicPr>
            <a:picLocks noChangeAspect="1" noChangeArrowheads="1"/>
          </p:cNvPicPr>
          <p:nvPr/>
        </p:nvPicPr>
        <p:blipFill>
          <a:blip r:embed="rId2"/>
          <a:srcRect/>
          <a:stretch>
            <a:fillRect/>
          </a:stretch>
        </p:blipFill>
        <p:spPr bwMode="auto">
          <a:xfrm>
            <a:off x="1142999" y="3853566"/>
            <a:ext cx="7205287" cy="21794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Product </a:t>
            </a:r>
            <a:r>
              <a:rPr lang="fr-FR" dirty="0" err="1" smtClean="0"/>
              <a:t>Increment</a:t>
            </a:r>
            <a:endParaRPr lang="fr-FR" dirty="0" smtClean="0"/>
          </a:p>
        </p:txBody>
      </p:sp>
      <p:sp>
        <p:nvSpPr>
          <p:cNvPr id="3" name="Espace réservé du contenu 2"/>
          <p:cNvSpPr>
            <a:spLocks noGrp="1"/>
          </p:cNvSpPr>
          <p:nvPr>
            <p:ph idx="1"/>
          </p:nvPr>
        </p:nvSpPr>
        <p:spPr>
          <a:xfrm>
            <a:off x="41265" y="2380288"/>
            <a:ext cx="8402639" cy="1901919"/>
          </a:xfrm>
        </p:spPr>
        <p:txBody>
          <a:bodyPr/>
          <a:lstStyle/>
          <a:p>
            <a:pPr algn="just">
              <a:spcBef>
                <a:spcPts val="0"/>
              </a:spcBef>
            </a:pPr>
            <a:r>
              <a:rPr lang="fr-FR" sz="2000" dirty="0" smtClean="0">
                <a:solidFill>
                  <a:schemeClr val="tx1"/>
                </a:solidFill>
                <a:latin typeface="Times New Roman" pitchFamily="18" charset="0"/>
                <a:cs typeface="Times New Roman" pitchFamily="18" charset="0"/>
              </a:rPr>
              <a:t>Chaque sprint produit un </a:t>
            </a:r>
            <a:r>
              <a:rPr lang="fr-FR" sz="2000" b="1" dirty="0" smtClean="0">
                <a:solidFill>
                  <a:schemeClr val="tx1"/>
                </a:solidFill>
                <a:latin typeface="Times New Roman" pitchFamily="18" charset="0"/>
                <a:cs typeface="Times New Roman" pitchFamily="18" charset="0"/>
              </a:rPr>
              <a:t>incrément de produit, </a:t>
            </a:r>
            <a:r>
              <a:rPr lang="fr-FR" sz="2000" dirty="0" smtClean="0">
                <a:solidFill>
                  <a:schemeClr val="tx1"/>
                </a:solidFill>
                <a:latin typeface="Times New Roman" pitchFamily="18" charset="0"/>
                <a:cs typeface="Times New Roman" pitchFamily="18" charset="0"/>
              </a:rPr>
              <a:t>il doit :</a:t>
            </a:r>
          </a:p>
          <a:p>
            <a:endParaRPr lang="fr-FR" dirty="0"/>
          </a:p>
        </p:txBody>
      </p:sp>
      <p:pic>
        <p:nvPicPr>
          <p:cNvPr id="5" name="Picture 1032" descr="C:\Users\Omar.rekik\Downloads\Product Increment.jpg"/>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l="2152" t="3636" r="2318" b="6182"/>
          <a:stretch>
            <a:fillRect/>
          </a:stretch>
        </p:blipFill>
        <p:spPr bwMode="auto">
          <a:xfrm>
            <a:off x="924764" y="4145047"/>
            <a:ext cx="5495925" cy="2362200"/>
          </a:xfrm>
          <a:prstGeom prst="rect">
            <a:avLst/>
          </a:prstGeom>
          <a:noFill/>
          <a:ln>
            <a:noFill/>
          </a:ln>
        </p:spPr>
      </p:pic>
      <p:sp>
        <p:nvSpPr>
          <p:cNvPr id="6" name="Rectangle 5"/>
          <p:cNvSpPr/>
          <p:nvPr/>
        </p:nvSpPr>
        <p:spPr>
          <a:xfrm>
            <a:off x="1214437" y="2947572"/>
            <a:ext cx="5206252" cy="923330"/>
          </a:xfrm>
          <a:prstGeom prst="rect">
            <a:avLst/>
          </a:prstGeom>
        </p:spPr>
        <p:txBody>
          <a:bodyPr wrap="square">
            <a:spAutoFit/>
          </a:bodyPr>
          <a:lstStyle/>
          <a:p>
            <a:pPr algn="just">
              <a:spcBef>
                <a:spcPts val="0"/>
              </a:spcBef>
              <a:buFont typeface="Wingdings" pitchFamily="2" charset="2"/>
              <a:buChar char="ü"/>
            </a:pPr>
            <a:r>
              <a:rPr lang="fr-FR" dirty="0" smtClean="0">
                <a:latin typeface="Times New Roman" pitchFamily="18" charset="0"/>
                <a:cs typeface="Times New Roman" pitchFamily="18" charset="0"/>
              </a:rPr>
              <a:t> Être de qualité suffisante pour être donné aux utilisateurs.</a:t>
            </a:r>
          </a:p>
          <a:p>
            <a:pPr algn="just">
              <a:spcBef>
                <a:spcPts val="0"/>
              </a:spcBef>
              <a:buFont typeface="Wingdings" pitchFamily="2" charset="2"/>
              <a:buChar char="ü"/>
            </a:pPr>
            <a:r>
              <a:rPr lang="fr-FR" dirty="0" smtClean="0">
                <a:latin typeface="Times New Roman" pitchFamily="18" charset="0"/>
                <a:cs typeface="Times New Roman" pitchFamily="18" charset="0"/>
              </a:rPr>
              <a:t>Être acceptable pour le propriétaire du produit.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Burndown</a:t>
            </a:r>
            <a:r>
              <a:rPr lang="fr-FR" dirty="0" smtClean="0"/>
              <a:t> </a:t>
            </a:r>
            <a:r>
              <a:rPr lang="fr-FR" dirty="0" err="1" smtClean="0"/>
              <a:t>Chart</a:t>
            </a:r>
            <a:endParaRPr lang="fr-FR" dirty="0"/>
          </a:p>
        </p:txBody>
      </p:sp>
      <p:sp>
        <p:nvSpPr>
          <p:cNvPr id="6" name="Rectangle 5"/>
          <p:cNvSpPr/>
          <p:nvPr/>
        </p:nvSpPr>
        <p:spPr>
          <a:xfrm>
            <a:off x="81639" y="5274143"/>
            <a:ext cx="8343903" cy="400110"/>
          </a:xfrm>
          <a:prstGeom prst="rect">
            <a:avLst/>
          </a:prstGeom>
        </p:spPr>
        <p:txBody>
          <a:bodyPr wrap="square">
            <a:spAutoFit/>
          </a:bodyPr>
          <a:lstStyle/>
          <a:p>
            <a:pPr algn="just">
              <a:spcBef>
                <a:spcPts val="300"/>
              </a:spcBef>
            </a:pPr>
            <a:r>
              <a:rPr lang="fr-FR" sz="2000" dirty="0" smtClean="0">
                <a:latin typeface="Times New Roman" pitchFamily="18" charset="0"/>
                <a:cs typeface="Times New Roman" pitchFamily="18" charset="0"/>
              </a:rPr>
              <a:t> </a:t>
            </a:r>
            <a:endParaRPr lang="fr-FR" dirty="0"/>
          </a:p>
        </p:txBody>
      </p:sp>
      <p:sp>
        <p:nvSpPr>
          <p:cNvPr id="8" name="Rectangle 7"/>
          <p:cNvSpPr/>
          <p:nvPr/>
        </p:nvSpPr>
        <p:spPr>
          <a:xfrm>
            <a:off x="81638" y="2377415"/>
            <a:ext cx="8605161" cy="369332"/>
          </a:xfrm>
          <a:prstGeom prst="rect">
            <a:avLst/>
          </a:prstGeom>
        </p:spPr>
        <p:txBody>
          <a:bodyPr wrap="square">
            <a:spAutoFit/>
          </a:bodyPr>
          <a:lstStyle/>
          <a:p>
            <a:r>
              <a:rPr lang="fr-FR" dirty="0" smtClean="0"/>
              <a:t> </a:t>
            </a:r>
          </a:p>
        </p:txBody>
      </p:sp>
      <p:sp>
        <p:nvSpPr>
          <p:cNvPr id="9" name="ZoneTexte 6"/>
          <p:cNvSpPr txBox="1">
            <a:spLocks noChangeArrowheads="1"/>
          </p:cNvSpPr>
          <p:nvPr/>
        </p:nvSpPr>
        <p:spPr bwMode="auto">
          <a:xfrm>
            <a:off x="81638" y="1826965"/>
            <a:ext cx="9262387" cy="2790508"/>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288000" indent="-342900" eaLnBrk="1" hangingPunct="1">
              <a:lnSpc>
                <a:spcPct val="150000"/>
              </a:lnSpc>
              <a:spcBef>
                <a:spcPts val="400"/>
              </a:spcBef>
              <a:defRPr/>
            </a:pPr>
            <a:endParaRPr lang="fr-FR" dirty="0" smtClean="0">
              <a:latin typeface="Times New Roman" pitchFamily="18" charset="0"/>
              <a:cs typeface="Times New Roman" pitchFamily="18" charset="0"/>
            </a:endParaRPr>
          </a:p>
          <a:p>
            <a:pPr marL="288000" indent="-342900" eaLnBrk="1" hangingPunct="1">
              <a:lnSpc>
                <a:spcPct val="150000"/>
              </a:lnSpc>
              <a:spcBef>
                <a:spcPts val="400"/>
              </a:spcBef>
              <a:buFont typeface="Wingdings" pitchFamily="2" charset="2"/>
              <a:buChar char="Ø"/>
              <a:defRPr/>
            </a:pPr>
            <a:r>
              <a:rPr lang="fr-FR" dirty="0" smtClean="0">
                <a:latin typeface="Times New Roman" pitchFamily="18" charset="0"/>
                <a:cs typeface="Times New Roman" pitchFamily="18" charset="0"/>
              </a:rPr>
              <a:t>Un indicateur fiable de l’état d’avancement des développements</a:t>
            </a:r>
          </a:p>
          <a:p>
            <a:pPr marL="288000" indent="-342900" eaLnBrk="1" hangingPunct="1">
              <a:lnSpc>
                <a:spcPct val="150000"/>
              </a:lnSpc>
              <a:spcBef>
                <a:spcPts val="400"/>
              </a:spcBef>
              <a:buFont typeface="Wingdings" pitchFamily="2" charset="2"/>
              <a:buChar char="Ø"/>
              <a:defRPr/>
            </a:pPr>
            <a:r>
              <a:rPr lang="fr-FR" dirty="0" smtClean="0">
                <a:latin typeface="Times New Roman" pitchFamily="18" charset="0"/>
                <a:cs typeface="Times New Roman" pitchFamily="18" charset="0"/>
              </a:rPr>
              <a:t> Représente l'évolution de la quantité de travail restante par rapport au temps pour l’ensemble du </a:t>
            </a:r>
            <a:r>
              <a:rPr lang="fr-FR" dirty="0" err="1" smtClean="0">
                <a:latin typeface="Times New Roman" pitchFamily="18" charset="0"/>
                <a:cs typeface="Times New Roman" pitchFamily="18" charset="0"/>
              </a:rPr>
              <a:t>backlog</a:t>
            </a:r>
            <a:r>
              <a:rPr lang="fr-FR" dirty="0" smtClean="0">
                <a:latin typeface="Times New Roman" pitchFamily="18" charset="0"/>
                <a:cs typeface="Times New Roman" pitchFamily="18" charset="0"/>
              </a:rPr>
              <a:t> pour le sprint en cours.</a:t>
            </a:r>
          </a:p>
          <a:p>
            <a:pPr marL="288000" indent="-342900" eaLnBrk="1" hangingPunct="1">
              <a:lnSpc>
                <a:spcPct val="150000"/>
              </a:lnSpc>
              <a:spcBef>
                <a:spcPts val="400"/>
              </a:spcBef>
              <a:buFont typeface="Wingdings" pitchFamily="2" charset="2"/>
              <a:buChar char="Ø"/>
              <a:defRPr/>
            </a:pPr>
            <a:r>
              <a:rPr lang="fr-FR" dirty="0" smtClean="0">
                <a:latin typeface="Times New Roman" pitchFamily="18" charset="0"/>
                <a:cs typeface="Times New Roman" pitchFamily="18" charset="0"/>
              </a:rPr>
              <a:t>Mis à jour par équipe, régulièrement et en continu</a:t>
            </a:r>
            <a:r>
              <a:rPr lang="fr-FR" dirty="0" smtClean="0"/>
              <a:t>.</a:t>
            </a:r>
          </a:p>
          <a:p>
            <a:pPr marL="288000" indent="-342900" eaLnBrk="1" hangingPunct="1">
              <a:lnSpc>
                <a:spcPct val="150000"/>
              </a:lnSpc>
              <a:spcBef>
                <a:spcPts val="400"/>
              </a:spcBef>
              <a:buFont typeface="Wingdings" pitchFamily="2" charset="2"/>
              <a:buChar char="Ø"/>
              <a:defRPr/>
            </a:pPr>
            <a:endParaRPr lang="fr-FR" dirty="0" smtClean="0">
              <a:latin typeface="Times New Roman" pitchFamily="18" charset="0"/>
              <a:cs typeface="Times New Roman" pitchFamily="18" charset="0"/>
            </a:endParaRPr>
          </a:p>
        </p:txBody>
      </p:sp>
      <p:pic>
        <p:nvPicPr>
          <p:cNvPr id="10" name="Picture 1"/>
          <p:cNvPicPr>
            <a:picLocks noChangeAspect="1" noChangeArrowheads="1"/>
          </p:cNvPicPr>
          <p:nvPr/>
        </p:nvPicPr>
        <p:blipFill>
          <a:blip r:embed="rId3"/>
          <a:srcRect/>
          <a:stretch>
            <a:fillRect/>
          </a:stretch>
        </p:blipFill>
        <p:spPr bwMode="auto">
          <a:xfrm>
            <a:off x="1476375" y="4193060"/>
            <a:ext cx="5848350" cy="2447925"/>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piliers de </a:t>
            </a:r>
            <a:r>
              <a:rPr lang="fr-FR" dirty="0" err="1" smtClean="0"/>
              <a:t>Scrum</a:t>
            </a:r>
            <a:endParaRPr lang="fr-FR" dirty="0"/>
          </a:p>
        </p:txBody>
      </p:sp>
      <p:pic>
        <p:nvPicPr>
          <p:cNvPr id="44034" name="Picture 2" descr="RÃ©sultat de recherche d'images pour &quot;les piliers du scrum&quot;"/>
          <p:cNvPicPr>
            <a:picLocks noChangeAspect="1" noChangeArrowheads="1"/>
          </p:cNvPicPr>
          <p:nvPr/>
        </p:nvPicPr>
        <p:blipFill>
          <a:blip r:embed="rId3"/>
          <a:srcRect r="2960" b="8769"/>
          <a:stretch>
            <a:fillRect/>
          </a:stretch>
        </p:blipFill>
        <p:spPr bwMode="auto">
          <a:xfrm>
            <a:off x="1621112" y="3035655"/>
            <a:ext cx="6053310" cy="3559060"/>
          </a:xfrm>
          <a:prstGeom prst="rect">
            <a:avLst/>
          </a:prstGeom>
          <a:noFill/>
        </p:spPr>
      </p:pic>
      <p:sp>
        <p:nvSpPr>
          <p:cNvPr id="5" name="Rectangle 4"/>
          <p:cNvSpPr/>
          <p:nvPr/>
        </p:nvSpPr>
        <p:spPr>
          <a:xfrm>
            <a:off x="261257" y="2277658"/>
            <a:ext cx="8654143" cy="369332"/>
          </a:xfrm>
          <a:prstGeom prst="rect">
            <a:avLst/>
          </a:prstGeom>
        </p:spPr>
        <p:txBody>
          <a:bodyPr wrap="square">
            <a:spAutoFit/>
          </a:bodyPr>
          <a:lstStyle/>
          <a:p>
            <a:pPr algn="ctr"/>
            <a:r>
              <a:rPr lang="fr-FR" b="1" dirty="0" err="1" smtClean="0"/>
              <a:t>Srum</a:t>
            </a:r>
            <a:r>
              <a:rPr lang="fr-FR" b="1" dirty="0" smtClean="0"/>
              <a:t> </a:t>
            </a:r>
            <a:r>
              <a:rPr lang="fr-FR" dirty="0" smtClean="0"/>
              <a:t>repose sur trois </a:t>
            </a:r>
            <a:r>
              <a:rPr lang="fr-FR" b="1" dirty="0" smtClean="0"/>
              <a:t>piliers</a:t>
            </a:r>
            <a:r>
              <a:rPr lang="fr-FR" dirty="0" smtClean="0"/>
              <a:t> fondamentaux. </a:t>
            </a:r>
            <a:endParaRPr lang="fr-F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piliers de </a:t>
            </a:r>
            <a:r>
              <a:rPr lang="fr-FR" dirty="0" err="1" smtClean="0"/>
              <a:t>Scrum</a:t>
            </a:r>
            <a:endParaRPr lang="fr-FR" dirty="0"/>
          </a:p>
        </p:txBody>
      </p:sp>
      <p:sp>
        <p:nvSpPr>
          <p:cNvPr id="4" name="Rectangle 1"/>
          <p:cNvSpPr>
            <a:spLocks noChangeArrowheads="1"/>
          </p:cNvSpPr>
          <p:nvPr/>
        </p:nvSpPr>
        <p:spPr bwMode="auto">
          <a:xfrm>
            <a:off x="0" y="2000276"/>
            <a:ext cx="8340725" cy="410753"/>
          </a:xfrm>
          <a:prstGeom prst="rect">
            <a:avLst/>
          </a:prstGeom>
          <a:noFill/>
          <a:ln w="9525">
            <a:noFill/>
            <a:miter lim="800000"/>
            <a:headEnd/>
            <a:tailEnd/>
          </a:ln>
          <a:effectLst/>
        </p:spPr>
        <p:txBody>
          <a:bodyPr anchor="ctr">
            <a:spAutoFit/>
          </a:bodyPr>
          <a:lstStyle/>
          <a:p>
            <a:pPr>
              <a:lnSpc>
                <a:spcPct val="110000"/>
              </a:lnSpc>
              <a:buFontTx/>
              <a:buBlip>
                <a:blip r:embed="rId2"/>
              </a:buBlip>
              <a:defRPr/>
            </a:pPr>
            <a:r>
              <a:rPr lang="fr-FR" sz="2000" b="1" i="1" dirty="0">
                <a:solidFill>
                  <a:srgbClr val="000099"/>
                </a:solidFill>
                <a:cs typeface="Arial" charset="0"/>
              </a:rPr>
              <a:t> </a:t>
            </a:r>
            <a:r>
              <a:rPr lang="fr-FR" sz="2000" b="1" u="sng" dirty="0" smtClean="0">
                <a:solidFill>
                  <a:schemeClr val="accent2">
                    <a:lumMod val="50000"/>
                  </a:schemeClr>
                </a:solidFill>
                <a:cs typeface="Arial" charset="0"/>
              </a:rPr>
              <a:t>Transparence</a:t>
            </a:r>
            <a:endParaRPr lang="fr-FR" sz="2000" b="1" u="sng" dirty="0">
              <a:solidFill>
                <a:schemeClr val="accent2">
                  <a:lumMod val="50000"/>
                </a:schemeClr>
              </a:solidFill>
              <a:cs typeface="Arial" charset="0"/>
              <a:sym typeface="Wingdings" pitchFamily="2" charset="2"/>
            </a:endParaRPr>
          </a:p>
        </p:txBody>
      </p:sp>
      <p:sp>
        <p:nvSpPr>
          <p:cNvPr id="5" name="Rectangle 4"/>
          <p:cNvSpPr/>
          <p:nvPr/>
        </p:nvSpPr>
        <p:spPr>
          <a:xfrm>
            <a:off x="228600" y="2319905"/>
            <a:ext cx="8915400" cy="923330"/>
          </a:xfrm>
          <a:prstGeom prst="rect">
            <a:avLst/>
          </a:prstGeom>
        </p:spPr>
        <p:txBody>
          <a:bodyPr wrap="square">
            <a:spAutoFit/>
          </a:bodyPr>
          <a:lstStyle/>
          <a:p>
            <a:pPr marL="288000" indent="-342900">
              <a:lnSpc>
                <a:spcPct val="150000"/>
              </a:lnSpc>
              <a:buFont typeface="Wingdings" pitchFamily="2" charset="2"/>
              <a:buChar char="Ø"/>
              <a:defRPr/>
            </a:pPr>
            <a:r>
              <a:rPr lang="fr-FR" dirty="0" smtClean="0">
                <a:latin typeface="Times New Roman" pitchFamily="18" charset="0"/>
                <a:cs typeface="Times New Roman" pitchFamily="18" charset="0"/>
              </a:rPr>
              <a:t> Permet de mettre en évidence ce qui ne marche pas ou peut être améliorée</a:t>
            </a:r>
          </a:p>
          <a:p>
            <a:pPr marL="288000" indent="-342900">
              <a:lnSpc>
                <a:spcPct val="150000"/>
              </a:lnSpc>
              <a:buFont typeface="Wingdings" pitchFamily="2" charset="2"/>
              <a:buChar char="Ø"/>
              <a:defRPr/>
            </a:pPr>
            <a:r>
              <a:rPr lang="fr-FR" dirty="0" smtClean="0">
                <a:latin typeface="Times New Roman" pitchFamily="18" charset="0"/>
                <a:cs typeface="Times New Roman" pitchFamily="18" charset="0"/>
              </a:rPr>
              <a:t> Un langage commun décrivant le processus qui doit être partagé par tous les participants</a:t>
            </a:r>
            <a:r>
              <a:rPr lang="fr-FR" dirty="0" smtClean="0">
                <a:latin typeface="Times New Roman" pitchFamily="18" charset="0"/>
                <a:cs typeface="Times New Roman" pitchFamily="18" charset="0"/>
              </a:rPr>
              <a:t>.</a:t>
            </a:r>
          </a:p>
        </p:txBody>
      </p:sp>
      <p:sp>
        <p:nvSpPr>
          <p:cNvPr id="6" name="Rectangle 5"/>
          <p:cNvSpPr/>
          <p:nvPr/>
        </p:nvSpPr>
        <p:spPr>
          <a:xfrm>
            <a:off x="228594" y="3971905"/>
            <a:ext cx="8229600" cy="873572"/>
          </a:xfrm>
          <a:prstGeom prst="rect">
            <a:avLst/>
          </a:prstGeom>
        </p:spPr>
        <p:txBody>
          <a:bodyPr wrap="square">
            <a:spAutoFit/>
          </a:bodyPr>
          <a:lstStyle/>
          <a:p>
            <a:pPr algn="just">
              <a:lnSpc>
                <a:spcPct val="150000"/>
              </a:lnSpc>
              <a:buFont typeface="Wingdings" pitchFamily="2" charset="2"/>
              <a:buChar char="Ø"/>
            </a:pPr>
            <a:r>
              <a:rPr lang="fr-FR" dirty="0" smtClean="0">
                <a:latin typeface="Times New Roman" pitchFamily="18" charset="0"/>
                <a:cs typeface="Times New Roman" pitchFamily="18" charset="0"/>
              </a:rPr>
              <a:t> Vérifier à des intervalles réguliers que le projet respecte des limites acceptables et qu’il n’y a pas de déviation indésirable par rapport à la demande du client.</a:t>
            </a:r>
            <a:endParaRPr lang="fr-FR" dirty="0">
              <a:latin typeface="Times New Roman" panose="02020603050405020304" pitchFamily="18" charset="0"/>
              <a:cs typeface="Times New Roman" panose="02020603050405020304" pitchFamily="18" charset="0"/>
            </a:endParaRPr>
          </a:p>
        </p:txBody>
      </p:sp>
      <p:sp>
        <p:nvSpPr>
          <p:cNvPr id="7" name="Rectangle 1"/>
          <p:cNvSpPr>
            <a:spLocks noChangeArrowheads="1"/>
          </p:cNvSpPr>
          <p:nvPr/>
        </p:nvSpPr>
        <p:spPr bwMode="auto">
          <a:xfrm>
            <a:off x="21768" y="3497776"/>
            <a:ext cx="8340725" cy="410753"/>
          </a:xfrm>
          <a:prstGeom prst="rect">
            <a:avLst/>
          </a:prstGeom>
          <a:noFill/>
          <a:ln w="9525">
            <a:noFill/>
            <a:miter lim="800000"/>
            <a:headEnd/>
            <a:tailEnd/>
          </a:ln>
          <a:effectLst/>
        </p:spPr>
        <p:txBody>
          <a:bodyPr anchor="ctr">
            <a:spAutoFit/>
          </a:bodyPr>
          <a:lstStyle/>
          <a:p>
            <a:pPr>
              <a:lnSpc>
                <a:spcPct val="110000"/>
              </a:lnSpc>
              <a:buBlip>
                <a:blip r:embed="rId2"/>
              </a:buBlip>
              <a:defRPr/>
            </a:pPr>
            <a:r>
              <a:rPr lang="fr-FR" sz="2000" b="1" i="1" dirty="0">
                <a:solidFill>
                  <a:srgbClr val="000099"/>
                </a:solidFill>
                <a:cs typeface="Arial" charset="0"/>
              </a:rPr>
              <a:t> </a:t>
            </a:r>
            <a:r>
              <a:rPr lang="fr-FR" sz="2000" b="1" u="sng" dirty="0" smtClean="0">
                <a:solidFill>
                  <a:schemeClr val="accent2">
                    <a:lumMod val="50000"/>
                  </a:schemeClr>
                </a:solidFill>
                <a:cs typeface="Arial" charset="0"/>
              </a:rPr>
              <a:t>Inspection</a:t>
            </a:r>
            <a:endParaRPr lang="fr-FR" sz="2000" b="1" u="sng" dirty="0" smtClean="0">
              <a:solidFill>
                <a:schemeClr val="accent2">
                  <a:lumMod val="50000"/>
                </a:schemeClr>
              </a:solidFill>
              <a:cs typeface="Arial" charset="0"/>
              <a:sym typeface="Wingdings" pitchFamily="2" charset="2"/>
            </a:endParaRPr>
          </a:p>
        </p:txBody>
      </p:sp>
      <p:sp>
        <p:nvSpPr>
          <p:cNvPr id="8" name="Rectangle 1"/>
          <p:cNvSpPr>
            <a:spLocks noChangeArrowheads="1"/>
          </p:cNvSpPr>
          <p:nvPr/>
        </p:nvSpPr>
        <p:spPr bwMode="auto">
          <a:xfrm>
            <a:off x="7480" y="4953128"/>
            <a:ext cx="8340725" cy="475643"/>
          </a:xfrm>
          <a:prstGeom prst="rect">
            <a:avLst/>
          </a:prstGeom>
          <a:noFill/>
          <a:ln w="9525">
            <a:noFill/>
            <a:miter lim="800000"/>
            <a:headEnd/>
            <a:tailEnd/>
          </a:ln>
          <a:effectLst/>
        </p:spPr>
        <p:txBody>
          <a:bodyPr anchor="ctr">
            <a:spAutoFit/>
          </a:bodyPr>
          <a:lstStyle/>
          <a:p>
            <a:pPr>
              <a:lnSpc>
                <a:spcPct val="110000"/>
              </a:lnSpc>
              <a:buFontTx/>
              <a:buBlip>
                <a:blip r:embed="rId2"/>
              </a:buBlip>
              <a:defRPr/>
            </a:pPr>
            <a:r>
              <a:rPr lang="fr-FR" sz="2400" b="1" i="1" dirty="0">
                <a:solidFill>
                  <a:srgbClr val="000099"/>
                </a:solidFill>
                <a:cs typeface="Arial" charset="0"/>
              </a:rPr>
              <a:t> </a:t>
            </a:r>
            <a:r>
              <a:rPr lang="fr-FR" sz="2000" b="1" u="sng" dirty="0" smtClean="0">
                <a:solidFill>
                  <a:schemeClr val="accent2">
                    <a:lumMod val="50000"/>
                  </a:schemeClr>
                </a:solidFill>
                <a:cs typeface="Arial" charset="0"/>
              </a:rPr>
              <a:t>Adaptation</a:t>
            </a:r>
            <a:endParaRPr lang="fr-FR" sz="2000" b="1" u="sng" dirty="0">
              <a:solidFill>
                <a:schemeClr val="accent2">
                  <a:lumMod val="50000"/>
                </a:schemeClr>
              </a:solidFill>
              <a:cs typeface="Arial" charset="0"/>
              <a:sym typeface="Wingdings" pitchFamily="2" charset="2"/>
            </a:endParaRPr>
          </a:p>
        </p:txBody>
      </p:sp>
      <p:sp>
        <p:nvSpPr>
          <p:cNvPr id="9" name="Rectangle 8"/>
          <p:cNvSpPr/>
          <p:nvPr/>
        </p:nvSpPr>
        <p:spPr>
          <a:xfrm>
            <a:off x="228594" y="5428771"/>
            <a:ext cx="8229600" cy="923330"/>
          </a:xfrm>
          <a:prstGeom prst="rect">
            <a:avLst/>
          </a:prstGeom>
        </p:spPr>
        <p:txBody>
          <a:bodyPr wrap="square">
            <a:spAutoFit/>
          </a:bodyPr>
          <a:lstStyle/>
          <a:p>
            <a:pPr marL="288000" indent="-342900">
              <a:lnSpc>
                <a:spcPct val="150000"/>
              </a:lnSpc>
              <a:buFont typeface="Wingdings" pitchFamily="2" charset="2"/>
              <a:buChar char="Ø"/>
              <a:defRPr/>
            </a:pPr>
            <a:r>
              <a:rPr lang="fr-FR" dirty="0" smtClean="0">
                <a:latin typeface="Times New Roman" pitchFamily="18" charset="0"/>
                <a:cs typeface="Times New Roman" pitchFamily="18" charset="0"/>
              </a:rPr>
              <a:t>Réaligner les efforts des équipes de développement avec les besoins du client.</a:t>
            </a:r>
          </a:p>
          <a:p>
            <a:pPr marL="288000" indent="-342900">
              <a:lnSpc>
                <a:spcPct val="150000"/>
              </a:lnSpc>
              <a:buFont typeface="Wingdings" pitchFamily="2" charset="2"/>
              <a:buChar char="Ø"/>
              <a:defRPr/>
            </a:pPr>
            <a:r>
              <a:rPr lang="fr-FR" dirty="0" smtClean="0">
                <a:latin typeface="Times New Roman" pitchFamily="18" charset="0"/>
                <a:cs typeface="Times New Roman" pitchFamily="18" charset="0"/>
              </a:rPr>
              <a:t>Adapter les pratiques, les outils et la relecture des besoins changeants du client</a:t>
            </a:r>
            <a:r>
              <a:rPr lang="fr-FR" dirty="0" smtClean="0"/>
              <a:t>.</a:t>
            </a:r>
            <a:endParaRPr lang="fr-F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pic>
        <p:nvPicPr>
          <p:cNvPr id="77827" name="Picture 3"/>
          <p:cNvPicPr>
            <a:picLocks noChangeAspect="1" noChangeArrowheads="1"/>
          </p:cNvPicPr>
          <p:nvPr/>
        </p:nvPicPr>
        <p:blipFill>
          <a:blip r:embed="rId2"/>
          <a:srcRect/>
          <a:stretch>
            <a:fillRect/>
          </a:stretch>
        </p:blipFill>
        <p:spPr bwMode="auto">
          <a:xfrm>
            <a:off x="1267097" y="2344669"/>
            <a:ext cx="6975567" cy="434443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Cycle de vie agile</a:t>
            </a:r>
            <a:endParaRPr lang="fr-FR" dirty="0"/>
          </a:p>
        </p:txBody>
      </p:sp>
      <p:pic>
        <p:nvPicPr>
          <p:cNvPr id="54274" name="Picture 2"/>
          <p:cNvPicPr>
            <a:picLocks noChangeAspect="1" noChangeArrowheads="1"/>
          </p:cNvPicPr>
          <p:nvPr/>
        </p:nvPicPr>
        <p:blipFill>
          <a:blip r:embed="rId2"/>
          <a:srcRect/>
          <a:stretch>
            <a:fillRect/>
          </a:stretch>
        </p:blipFill>
        <p:spPr bwMode="auto">
          <a:xfrm>
            <a:off x="300713" y="2895574"/>
            <a:ext cx="8582035" cy="247327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dirty="0" smtClean="0"/>
              <a:t>Méthode Agile</a:t>
            </a:r>
            <a:br>
              <a:rPr lang="fr-FR" sz="3600" dirty="0" smtClean="0"/>
            </a:br>
            <a:r>
              <a:rPr lang="fr-FR" sz="3600" dirty="0" smtClean="0"/>
              <a:t>VS Méthode Classique</a:t>
            </a:r>
            <a:endParaRPr lang="fr-FR" sz="3600" dirty="0"/>
          </a:p>
        </p:txBody>
      </p:sp>
      <p:pic>
        <p:nvPicPr>
          <p:cNvPr id="4" name="Image 3" descr="D2SI_Blog_Image_Agilite"/>
          <p:cNvPicPr/>
          <p:nvPr/>
        </p:nvPicPr>
        <p:blipFill>
          <a:blip r:embed="rId3"/>
          <a:srcRect/>
          <a:stretch>
            <a:fillRect/>
          </a:stretch>
        </p:blipFill>
        <p:spPr bwMode="auto">
          <a:xfrm>
            <a:off x="359224" y="2562236"/>
            <a:ext cx="5355784" cy="2450624"/>
          </a:xfrm>
          <a:prstGeom prst="rect">
            <a:avLst/>
          </a:prstGeom>
          <a:noFill/>
          <a:ln w="9525">
            <a:noFill/>
            <a:miter lim="800000"/>
            <a:headEnd/>
            <a:tailEnd/>
          </a:ln>
        </p:spPr>
      </p:pic>
      <p:pic>
        <p:nvPicPr>
          <p:cNvPr id="57346" name="Picture 2"/>
          <p:cNvPicPr>
            <a:picLocks noChangeAspect="1" noChangeArrowheads="1"/>
          </p:cNvPicPr>
          <p:nvPr/>
        </p:nvPicPr>
        <p:blipFill>
          <a:blip r:embed="rId4"/>
          <a:srcRect/>
          <a:stretch>
            <a:fillRect/>
          </a:stretch>
        </p:blipFill>
        <p:spPr bwMode="auto">
          <a:xfrm>
            <a:off x="6254699" y="2585344"/>
            <a:ext cx="2683158" cy="2124548"/>
          </a:xfrm>
          <a:prstGeom prst="rect">
            <a:avLst/>
          </a:prstGeom>
          <a:ln>
            <a:noFill/>
          </a:ln>
          <a:effectLst>
            <a:softEdge rad="112500"/>
          </a:effectLst>
        </p:spPr>
      </p:pic>
      <p:sp>
        <p:nvSpPr>
          <p:cNvPr id="6" name="Rectangle 5"/>
          <p:cNvSpPr/>
          <p:nvPr/>
        </p:nvSpPr>
        <p:spPr>
          <a:xfrm>
            <a:off x="65304" y="1923428"/>
            <a:ext cx="3411511" cy="584775"/>
          </a:xfrm>
          <a:prstGeom prst="rect">
            <a:avLst/>
          </a:prstGeom>
          <a:noFill/>
        </p:spPr>
        <p:txBody>
          <a:bodyPr wrap="none">
            <a:spAutoFit/>
          </a:bodyPr>
          <a:lstStyle/>
          <a:p>
            <a:pPr>
              <a:defRPr/>
            </a:pPr>
            <a:r>
              <a:rPr lang="fr-FR" sz="3200" b="1" dirty="0" smtClean="0">
                <a:ln w="12700">
                  <a:solidFill>
                    <a:schemeClr val="tx2">
                      <a:satMod val="155000"/>
                    </a:schemeClr>
                  </a:solidFill>
                  <a:prstDash val="solid"/>
                </a:ln>
                <a:solidFill>
                  <a:schemeClr val="bg1">
                    <a:lumMod val="6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Méthode classique</a:t>
            </a:r>
            <a:endParaRPr lang="fr-FR" sz="3200" b="1" dirty="0">
              <a:ln w="12700">
                <a:solidFill>
                  <a:schemeClr val="tx2">
                    <a:satMod val="155000"/>
                  </a:schemeClr>
                </a:solidFill>
                <a:prstDash val="solid"/>
              </a:ln>
              <a:solidFill>
                <a:schemeClr val="bg1">
                  <a:lumMod val="65000"/>
                </a:schemeClr>
              </a:solidFill>
              <a:effectLst>
                <a:outerShdw blurRad="41275" dist="20320" dir="1800000" algn="tl" rotWithShape="0">
                  <a:srgbClr val="000000">
                    <a:alpha val="40000"/>
                  </a:srgbClr>
                </a:outerShdw>
              </a:effectLst>
              <a:latin typeface="Times New Roman" pitchFamily="18" charset="0"/>
              <a:cs typeface="Times New Roman" pitchFamily="18" charset="0"/>
            </a:endParaRPr>
          </a:p>
        </p:txBody>
      </p:sp>
      <p:sp>
        <p:nvSpPr>
          <p:cNvPr id="7" name="Rectangle 6"/>
          <p:cNvSpPr/>
          <p:nvPr/>
        </p:nvSpPr>
        <p:spPr>
          <a:xfrm>
            <a:off x="6378029" y="2037731"/>
            <a:ext cx="2658100" cy="584775"/>
          </a:xfrm>
          <a:prstGeom prst="rect">
            <a:avLst/>
          </a:prstGeom>
          <a:noFill/>
        </p:spPr>
        <p:txBody>
          <a:bodyPr wrap="none">
            <a:spAutoFit/>
          </a:bodyPr>
          <a:lstStyle/>
          <a:p>
            <a:pPr>
              <a:defRPr/>
            </a:pPr>
            <a:r>
              <a:rPr lang="fr-FR" sz="3200" b="1" dirty="0" smtClean="0">
                <a:ln w="12700">
                  <a:solidFill>
                    <a:schemeClr val="tx2">
                      <a:satMod val="155000"/>
                    </a:schemeClr>
                  </a:solidFill>
                  <a:prstDash val="solid"/>
                </a:ln>
                <a:solidFill>
                  <a:schemeClr val="bg1">
                    <a:lumMod val="6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Méthode agile</a:t>
            </a:r>
            <a:endParaRPr lang="fr-FR" sz="3200" b="1" dirty="0">
              <a:ln w="12700">
                <a:solidFill>
                  <a:schemeClr val="tx2">
                    <a:satMod val="155000"/>
                  </a:schemeClr>
                </a:solidFill>
                <a:prstDash val="solid"/>
              </a:ln>
              <a:solidFill>
                <a:schemeClr val="bg1">
                  <a:lumMod val="65000"/>
                </a:schemeClr>
              </a:solidFill>
              <a:effectLst>
                <a:outerShdw blurRad="41275" dist="20320" dir="1800000" algn="tl" rotWithShape="0">
                  <a:srgbClr val="000000">
                    <a:alpha val="40000"/>
                  </a:srgbClr>
                </a:outerShdw>
              </a:effectLst>
              <a:latin typeface="Times New Roman" pitchFamily="18" charset="0"/>
              <a:cs typeface="Times New Roman" pitchFamily="18" charset="0"/>
            </a:endParaRPr>
          </a:p>
        </p:txBody>
      </p:sp>
      <p:pic>
        <p:nvPicPr>
          <p:cNvPr id="57347" name="Picture 3"/>
          <p:cNvPicPr>
            <a:picLocks noChangeAspect="1" noChangeArrowheads="1"/>
          </p:cNvPicPr>
          <p:nvPr/>
        </p:nvPicPr>
        <p:blipFill>
          <a:blip r:embed="rId5"/>
          <a:srcRect/>
          <a:stretch>
            <a:fillRect/>
          </a:stretch>
        </p:blipFill>
        <p:spPr bwMode="auto">
          <a:xfrm>
            <a:off x="146948" y="4288229"/>
            <a:ext cx="2710552" cy="2312106"/>
          </a:xfrm>
          <a:prstGeom prst="rect">
            <a:avLst/>
          </a:prstGeom>
          <a:noFill/>
          <a:ln w="9525">
            <a:noFill/>
            <a:miter lim="800000"/>
            <a:headEnd/>
            <a:tailEnd/>
          </a:ln>
          <a:effectLst/>
        </p:spPr>
      </p:pic>
      <p:pic>
        <p:nvPicPr>
          <p:cNvPr id="57348" name="Picture 4"/>
          <p:cNvPicPr>
            <a:picLocks noChangeAspect="1" noChangeArrowheads="1"/>
          </p:cNvPicPr>
          <p:nvPr/>
        </p:nvPicPr>
        <p:blipFill>
          <a:blip r:embed="rId6"/>
          <a:srcRect/>
          <a:stretch>
            <a:fillRect/>
          </a:stretch>
        </p:blipFill>
        <p:spPr bwMode="auto">
          <a:xfrm>
            <a:off x="6346076" y="4742550"/>
            <a:ext cx="2272085" cy="20928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30838"/>
            <a:ext cx="8229600" cy="1143000"/>
          </a:xfrm>
        </p:spPr>
        <p:txBody>
          <a:bodyPr/>
          <a:lstStyle/>
          <a:p>
            <a:r>
              <a:rPr lang="fr-FR" dirty="0" smtClean="0"/>
              <a:t>Manifeste agile</a:t>
            </a:r>
            <a:endParaRPr lang="fr-FR" dirty="0"/>
          </a:p>
        </p:txBody>
      </p:sp>
      <p:pic>
        <p:nvPicPr>
          <p:cNvPr id="59395" name="Picture 3"/>
          <p:cNvPicPr>
            <a:picLocks noChangeAspect="1" noChangeArrowheads="1"/>
          </p:cNvPicPr>
          <p:nvPr/>
        </p:nvPicPr>
        <p:blipFill>
          <a:blip r:embed="rId3"/>
          <a:srcRect/>
          <a:stretch>
            <a:fillRect/>
          </a:stretch>
        </p:blipFill>
        <p:spPr bwMode="auto">
          <a:xfrm>
            <a:off x="824402" y="2277831"/>
            <a:ext cx="7336917" cy="44618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principes de l’agilité</a:t>
            </a:r>
            <a:endParaRPr lang="fr-FR" dirty="0"/>
          </a:p>
        </p:txBody>
      </p:sp>
      <p:sp>
        <p:nvSpPr>
          <p:cNvPr id="6" name="Rectangle 1"/>
          <p:cNvSpPr>
            <a:spLocks noChangeArrowheads="1"/>
          </p:cNvSpPr>
          <p:nvPr/>
        </p:nvSpPr>
        <p:spPr bwMode="auto">
          <a:xfrm>
            <a:off x="-40829" y="2281271"/>
            <a:ext cx="4449544" cy="4930581"/>
          </a:xfrm>
          <a:prstGeom prst="rect">
            <a:avLst/>
          </a:prstGeom>
          <a:noFill/>
          <a:ln w="9525">
            <a:noFill/>
            <a:miter lim="800000"/>
            <a:headEnd/>
            <a:tailEnd/>
          </a:ln>
          <a:effectLst/>
        </p:spPr>
        <p:txBody>
          <a:bodyPr wrap="square" anchor="ctr">
            <a:spAutoFit/>
          </a:bodyPr>
          <a:lstStyle/>
          <a:p>
            <a:pPr>
              <a:lnSpc>
                <a:spcPct val="150000"/>
              </a:lnSpc>
              <a:buFontTx/>
              <a:buBlip>
                <a:blip r:embed="rId2"/>
              </a:buBlip>
              <a:defRPr/>
            </a:pPr>
            <a:r>
              <a:rPr lang="fr-FR" sz="2400" b="1" i="1" dirty="0">
                <a:solidFill>
                  <a:srgbClr val="000099"/>
                </a:solidFill>
                <a:latin typeface="Times New Roman" pitchFamily="18" charset="0"/>
                <a:cs typeface="Times New Roman" pitchFamily="18" charset="0"/>
              </a:rPr>
              <a:t>  </a:t>
            </a:r>
            <a:r>
              <a:rPr lang="fr-FR" sz="2400" b="1" dirty="0" smtClean="0">
                <a:solidFill>
                  <a:schemeClr val="tx2">
                    <a:lumMod val="75000"/>
                  </a:schemeClr>
                </a:solidFill>
                <a:latin typeface="Times New Roman" pitchFamily="18" charset="0"/>
                <a:cs typeface="Times New Roman" pitchFamily="18" charset="0"/>
              </a:rPr>
              <a:t>Satisfaction client</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Accepter les changement tardifs comme un avantage</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Livraisons fréquentes</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Collaboration quotidienne</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Motivation et encouragement</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Communication face à face</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Ajustement continus</a:t>
            </a:r>
            <a:endParaRPr lang="fr-FR" sz="2400" b="1" dirty="0">
              <a:solidFill>
                <a:schemeClr val="tx2">
                  <a:lumMod val="75000"/>
                </a:schemeClr>
              </a:solidFill>
              <a:latin typeface="Times New Roman" pitchFamily="18" charset="0"/>
              <a:ea typeface="+mj-ea"/>
              <a:cs typeface="Times New Roman" pitchFamily="18" charset="0"/>
            </a:endParaRPr>
          </a:p>
          <a:p>
            <a:pPr>
              <a:lnSpc>
                <a:spcPct val="110000"/>
              </a:lnSpc>
              <a:defRPr/>
            </a:pPr>
            <a:endParaRPr lang="fr-FR" sz="2400" b="1" u="sng" dirty="0">
              <a:solidFill>
                <a:srgbClr val="CC0066"/>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7" name="Rectangle 1"/>
          <p:cNvSpPr>
            <a:spLocks noChangeArrowheads="1"/>
          </p:cNvSpPr>
          <p:nvPr/>
        </p:nvSpPr>
        <p:spPr bwMode="auto">
          <a:xfrm>
            <a:off x="4683691" y="2237723"/>
            <a:ext cx="4449544" cy="4930581"/>
          </a:xfrm>
          <a:prstGeom prst="rect">
            <a:avLst/>
          </a:prstGeom>
          <a:noFill/>
          <a:ln w="9525">
            <a:noFill/>
            <a:miter lim="800000"/>
            <a:headEnd/>
            <a:tailEnd/>
          </a:ln>
          <a:effectLst/>
        </p:spPr>
        <p:txBody>
          <a:bodyPr wrap="square" anchor="ctr">
            <a:spAutoFit/>
          </a:bodyPr>
          <a:lstStyle/>
          <a:p>
            <a:pPr>
              <a:lnSpc>
                <a:spcPct val="150000"/>
              </a:lnSpc>
              <a:buFontTx/>
              <a:buBlip>
                <a:blip r:embed="rId2"/>
              </a:buBlip>
              <a:defRPr/>
            </a:pPr>
            <a:r>
              <a:rPr lang="fr-FR" sz="2400" b="1" i="1" dirty="0">
                <a:solidFill>
                  <a:srgbClr val="000099"/>
                </a:solidFill>
                <a:latin typeface="Times New Roman" pitchFamily="18" charset="0"/>
                <a:cs typeface="Times New Roman" pitchFamily="18" charset="0"/>
              </a:rPr>
              <a:t>  </a:t>
            </a:r>
            <a:r>
              <a:rPr lang="fr-FR" sz="2400" b="1" dirty="0" smtClean="0">
                <a:solidFill>
                  <a:schemeClr val="tx2">
                    <a:lumMod val="75000"/>
                  </a:schemeClr>
                </a:solidFill>
                <a:latin typeface="Times New Roman" pitchFamily="18" charset="0"/>
                <a:cs typeface="Times New Roman" pitchFamily="18" charset="0"/>
              </a:rPr>
              <a:t>Mesurer l’avancement avec le logiciel réalisé</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Avancer avec un rythme de développement durable</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Porter une attention continue à l’excellence technique</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Simplicité</a:t>
            </a:r>
          </a:p>
          <a:p>
            <a:pPr>
              <a:lnSpc>
                <a:spcPct val="150000"/>
              </a:lnSpc>
              <a:buFontTx/>
              <a:buBlip>
                <a:blip r:embed="rId2"/>
              </a:buBlip>
              <a:defRPr/>
            </a:pPr>
            <a:r>
              <a:rPr lang="fr-FR" sz="2400" b="1" dirty="0" smtClean="0">
                <a:solidFill>
                  <a:schemeClr val="tx2">
                    <a:lumMod val="75000"/>
                  </a:schemeClr>
                </a:solidFill>
                <a:latin typeface="Times New Roman" pitchFamily="18" charset="0"/>
                <a:ea typeface="+mj-ea"/>
                <a:cs typeface="Times New Roman" pitchFamily="18" charset="0"/>
              </a:rPr>
              <a:t> Auto-organisation</a:t>
            </a:r>
            <a:endParaRPr lang="fr-FR" sz="2400" b="1" dirty="0">
              <a:solidFill>
                <a:schemeClr val="tx2">
                  <a:lumMod val="75000"/>
                </a:schemeClr>
              </a:solidFill>
              <a:latin typeface="Times New Roman" pitchFamily="18" charset="0"/>
              <a:ea typeface="+mj-ea"/>
              <a:cs typeface="Times New Roman" pitchFamily="18" charset="0"/>
            </a:endParaRPr>
          </a:p>
          <a:p>
            <a:pPr>
              <a:lnSpc>
                <a:spcPct val="110000"/>
              </a:lnSpc>
              <a:defRPr/>
            </a:pPr>
            <a:endParaRPr lang="fr-FR" sz="2400" b="1" u="sng" dirty="0">
              <a:solidFill>
                <a:srgbClr val="CC0066"/>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Définition </a:t>
            </a:r>
            <a:r>
              <a:rPr lang="fr-FR" dirty="0" err="1" smtClean="0"/>
              <a:t>Scrum</a:t>
            </a:r>
            <a:endParaRPr lang="fr-FR" dirty="0"/>
          </a:p>
        </p:txBody>
      </p:sp>
      <p:sp>
        <p:nvSpPr>
          <p:cNvPr id="4" name="ZoneTexte 6"/>
          <p:cNvSpPr txBox="1">
            <a:spLocks noChangeArrowheads="1"/>
          </p:cNvSpPr>
          <p:nvPr/>
        </p:nvSpPr>
        <p:spPr bwMode="auto">
          <a:xfrm>
            <a:off x="0" y="2160372"/>
            <a:ext cx="9144000" cy="4401205"/>
          </a:xfrm>
          <a:prstGeom prst="rect">
            <a:avLst/>
          </a:prstGeom>
          <a:noFill/>
          <a:ln>
            <a:noFill/>
          </a:ln>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342900" indent="-342900" eaLnBrk="1" hangingPunct="1">
              <a:lnSpc>
                <a:spcPct val="200000"/>
              </a:lnSpc>
              <a:buFont typeface="Wingdings" pitchFamily="2" charset="2"/>
              <a:buChar char="Ø"/>
              <a:defRPr/>
            </a:pPr>
            <a:r>
              <a:rPr lang="fr-FR" sz="2000" b="1" kern="0" dirty="0" smtClean="0">
                <a:latin typeface="Times New Roman" pitchFamily="18" charset="0"/>
                <a:ea typeface="+mj-ea"/>
                <a:cs typeface="Times New Roman" pitchFamily="18" charset="0"/>
              </a:rPr>
              <a:t>SCRUM</a:t>
            </a:r>
            <a:r>
              <a:rPr lang="fr-FR" sz="2000" kern="0" dirty="0" smtClean="0">
                <a:latin typeface="Times New Roman" pitchFamily="18" charset="0"/>
                <a:ea typeface="+mj-ea"/>
                <a:cs typeface="Times New Roman" pitchFamily="18" charset="0"/>
              </a:rPr>
              <a:t> est la méthode agile de </a:t>
            </a:r>
            <a:r>
              <a:rPr lang="fr-FR" sz="2000" b="1" kern="0" dirty="0" smtClean="0">
                <a:latin typeface="Times New Roman" pitchFamily="18" charset="0"/>
                <a:ea typeface="+mj-ea"/>
                <a:cs typeface="Times New Roman" pitchFamily="18" charset="0"/>
              </a:rPr>
              <a:t>gestion de projet  </a:t>
            </a:r>
            <a:r>
              <a:rPr lang="fr-FR" sz="2000" kern="0" dirty="0" smtClean="0">
                <a:latin typeface="Times New Roman" pitchFamily="18" charset="0"/>
                <a:ea typeface="+mj-ea"/>
                <a:cs typeface="Times New Roman" pitchFamily="18" charset="0"/>
              </a:rPr>
              <a:t>la plus populaire aujourd’hui.</a:t>
            </a:r>
          </a:p>
          <a:p>
            <a:pPr marL="342900" indent="-342900" eaLnBrk="1" hangingPunct="1">
              <a:lnSpc>
                <a:spcPct val="200000"/>
              </a:lnSpc>
              <a:buFont typeface="Wingdings" pitchFamily="2" charset="2"/>
              <a:buChar char="Ø"/>
              <a:defRPr/>
            </a:pPr>
            <a:r>
              <a:rPr lang="fr-FR" sz="2000" kern="0" dirty="0" smtClean="0">
                <a:latin typeface="Times New Roman" pitchFamily="18" charset="0"/>
                <a:cs typeface="Times New Roman" pitchFamily="18" charset="0"/>
              </a:rPr>
              <a:t>La méthode s’appuie sur le </a:t>
            </a:r>
            <a:r>
              <a:rPr lang="fr-FR" sz="2000" b="1" kern="0" dirty="0" smtClean="0">
                <a:latin typeface="Times New Roman" pitchFamily="18" charset="0"/>
                <a:cs typeface="Times New Roman" pitchFamily="18" charset="0"/>
              </a:rPr>
              <a:t>découpage d’un projet </a:t>
            </a:r>
            <a:r>
              <a:rPr lang="fr-FR" sz="2000" kern="0" dirty="0" smtClean="0">
                <a:latin typeface="Times New Roman" pitchFamily="18" charset="0"/>
                <a:cs typeface="Times New Roman" pitchFamily="18" charset="0"/>
              </a:rPr>
              <a:t>en boîtes de temps, nommés « </a:t>
            </a:r>
            <a:r>
              <a:rPr lang="fr-FR" sz="2000" b="1" kern="0" dirty="0" smtClean="0">
                <a:latin typeface="Times New Roman" pitchFamily="18" charset="0"/>
                <a:cs typeface="Times New Roman" pitchFamily="18" charset="0"/>
              </a:rPr>
              <a:t>sprints</a:t>
            </a:r>
            <a:r>
              <a:rPr lang="fr-FR" sz="2000" kern="0" dirty="0" smtClean="0">
                <a:latin typeface="Times New Roman" pitchFamily="18" charset="0"/>
                <a:cs typeface="Times New Roman" pitchFamily="18" charset="0"/>
              </a:rPr>
              <a:t> ».</a:t>
            </a:r>
            <a:r>
              <a:rPr lang="fr-FR" sz="2000" kern="0" dirty="0" smtClean="0">
                <a:latin typeface="Times New Roman" pitchFamily="18" charset="0"/>
                <a:ea typeface="+mj-ea"/>
                <a:cs typeface="Times New Roman" pitchFamily="18" charset="0"/>
              </a:rPr>
              <a:t> </a:t>
            </a:r>
          </a:p>
          <a:p>
            <a:pPr marL="342900" lvl="0" indent="-342900" eaLnBrk="1" hangingPunct="1">
              <a:lnSpc>
                <a:spcPct val="200000"/>
              </a:lnSpc>
              <a:buFont typeface="Wingdings" pitchFamily="2" charset="2"/>
              <a:buChar char="Ø"/>
              <a:defRPr/>
            </a:pPr>
            <a:r>
              <a:rPr lang="fr-FR" sz="2000" kern="0" dirty="0" smtClean="0">
                <a:latin typeface="Times New Roman" pitchFamily="18" charset="0"/>
                <a:cs typeface="Times New Roman" pitchFamily="18" charset="0"/>
              </a:rPr>
              <a:t>Amélioration de la </a:t>
            </a:r>
            <a:r>
              <a:rPr lang="fr-FR" sz="2000" b="1" kern="0" dirty="0" smtClean="0">
                <a:latin typeface="Times New Roman" pitchFamily="18" charset="0"/>
                <a:cs typeface="Times New Roman" pitchFamily="18" charset="0"/>
              </a:rPr>
              <a:t>productivité</a:t>
            </a:r>
            <a:r>
              <a:rPr lang="fr-FR" sz="2000" kern="0" dirty="0" smtClean="0">
                <a:latin typeface="Times New Roman" pitchFamily="18" charset="0"/>
                <a:cs typeface="Times New Roman" pitchFamily="18" charset="0"/>
              </a:rPr>
              <a:t> des équipes.</a:t>
            </a:r>
          </a:p>
          <a:p>
            <a:pPr marL="342900" indent="-342900" eaLnBrk="1" hangingPunct="1">
              <a:lnSpc>
                <a:spcPct val="200000"/>
              </a:lnSpc>
              <a:buFont typeface="Wingdings" pitchFamily="2" charset="2"/>
              <a:buChar char="Ø"/>
              <a:defRPr/>
            </a:pPr>
            <a:r>
              <a:rPr lang="fr-FR" sz="2000" kern="0" dirty="0" smtClean="0">
                <a:latin typeface="Times New Roman" pitchFamily="18" charset="0"/>
                <a:ea typeface="+mj-ea"/>
                <a:cs typeface="Times New Roman" pitchFamily="18" charset="0"/>
              </a:rPr>
              <a:t>Une cadre de travail </a:t>
            </a:r>
            <a:r>
              <a:rPr lang="fr-FR" sz="2000" b="1" kern="0" dirty="0" smtClean="0">
                <a:latin typeface="Times New Roman" pitchFamily="18" charset="0"/>
                <a:ea typeface="+mj-ea"/>
                <a:cs typeface="Times New Roman" pitchFamily="18" charset="0"/>
              </a:rPr>
              <a:t>holistique</a:t>
            </a:r>
            <a:r>
              <a:rPr lang="fr-FR" sz="2000" kern="0" dirty="0" smtClean="0">
                <a:latin typeface="Times New Roman" pitchFamily="18" charset="0"/>
                <a:ea typeface="+mj-ea"/>
                <a:cs typeface="Times New Roman" pitchFamily="18" charset="0"/>
              </a:rPr>
              <a:t>, </a:t>
            </a:r>
            <a:r>
              <a:rPr lang="fr-FR" sz="2000" b="1" kern="0" dirty="0" smtClean="0">
                <a:latin typeface="Times New Roman" pitchFamily="18" charset="0"/>
                <a:ea typeface="+mj-ea"/>
                <a:cs typeface="Times New Roman" pitchFamily="18" charset="0"/>
              </a:rPr>
              <a:t>itératif.</a:t>
            </a:r>
          </a:p>
          <a:p>
            <a:pPr marL="342900" indent="-342900" eaLnBrk="1" hangingPunct="1">
              <a:lnSpc>
                <a:spcPct val="200000"/>
              </a:lnSpc>
              <a:buFont typeface="Wingdings" pitchFamily="2" charset="2"/>
              <a:buChar char="Ø"/>
              <a:defRPr/>
            </a:pPr>
            <a:r>
              <a:rPr lang="fr-FR" sz="2000" kern="0" dirty="0" smtClean="0">
                <a:latin typeface="Times New Roman" pitchFamily="18" charset="0"/>
                <a:ea typeface="+mj-ea"/>
                <a:cs typeface="Times New Roman" pitchFamily="18" charset="0"/>
              </a:rPr>
              <a:t>Répondre à des </a:t>
            </a:r>
            <a:r>
              <a:rPr lang="fr-FR" sz="2000" b="1" kern="0" dirty="0" smtClean="0">
                <a:latin typeface="Times New Roman" pitchFamily="18" charset="0"/>
                <a:ea typeface="+mj-ea"/>
                <a:cs typeface="Times New Roman" pitchFamily="18" charset="0"/>
              </a:rPr>
              <a:t>problèmes complexes et changeants.</a:t>
            </a:r>
          </a:p>
          <a:p>
            <a:pPr marL="342900" indent="-342900" eaLnBrk="1" hangingPunct="1">
              <a:lnSpc>
                <a:spcPct val="200000"/>
              </a:lnSpc>
              <a:buFont typeface="Wingdings" pitchFamily="2" charset="2"/>
              <a:buChar char="Ø"/>
              <a:defRPr/>
            </a:pPr>
            <a:r>
              <a:rPr lang="fr-FR" sz="2000" kern="0" dirty="0" smtClean="0">
                <a:latin typeface="Times New Roman" pitchFamily="18" charset="0"/>
                <a:ea typeface="+mj-ea"/>
                <a:cs typeface="Times New Roman" pitchFamily="18" charset="0"/>
              </a:rPr>
              <a:t>Livrer des </a:t>
            </a:r>
            <a:r>
              <a:rPr lang="fr-FR" sz="2000" b="1" kern="0" dirty="0" smtClean="0">
                <a:latin typeface="Times New Roman" pitchFamily="18" charset="0"/>
                <a:ea typeface="+mj-ea"/>
                <a:cs typeface="Times New Roman" pitchFamily="18" charset="0"/>
              </a:rPr>
              <a:t>produits </a:t>
            </a:r>
            <a:r>
              <a:rPr lang="fr-FR" sz="2000" kern="0" dirty="0" smtClean="0">
                <a:latin typeface="Times New Roman" pitchFamily="18" charset="0"/>
                <a:ea typeface="+mj-ea"/>
                <a:cs typeface="Times New Roman" pitchFamily="18" charset="0"/>
              </a:rPr>
              <a:t>de </a:t>
            </a:r>
            <a:r>
              <a:rPr lang="fr-FR" sz="2000" b="1" kern="0" dirty="0" smtClean="0">
                <a:latin typeface="Times New Roman" pitchFamily="18" charset="0"/>
                <a:ea typeface="+mj-ea"/>
                <a:cs typeface="Times New Roman" pitchFamily="18" charset="0"/>
              </a:rPr>
              <a:t>grande valeur possible.</a:t>
            </a:r>
            <a:endParaRPr lang="fr-FR" sz="2000" kern="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Définition </a:t>
            </a:r>
            <a:r>
              <a:rPr lang="fr-FR" dirty="0" err="1" smtClean="0"/>
              <a:t>Scrum</a:t>
            </a:r>
            <a:endParaRPr lang="fr-FR" dirty="0"/>
          </a:p>
        </p:txBody>
      </p:sp>
      <p:pic>
        <p:nvPicPr>
          <p:cNvPr id="4" name="Picture 17"/>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457200" y="2057400"/>
            <a:ext cx="7000875" cy="4643441"/>
          </a:xfrm>
          <a:prstGeom prst="rect">
            <a:avLst/>
          </a:prstGeom>
          <a:noFill/>
          <a:ln>
            <a:noFill/>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enèse">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enesis">
      <a:majorFont>
        <a:latin typeface="Calisto MT"/>
        <a:ea typeface=""/>
        <a:cs typeface=""/>
        <a:font script="Jpan" typeface="ＭＳ 明朝"/>
      </a:majorFont>
      <a:minorFont>
        <a:latin typeface="Calisto MT"/>
        <a:ea typeface=""/>
        <a:cs typeface=""/>
        <a:font script="Jpan" typeface="ＭＳ 明朝"/>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Genèse.thmx</Template>
  <TotalTime>1518</TotalTime>
  <Words>1446</Words>
  <Application>Microsoft Macintosh PowerPoint</Application>
  <PresentationFormat>Affichage à l'écran (4:3)</PresentationFormat>
  <Paragraphs>205</Paragraphs>
  <Slides>35</Slides>
  <Notes>16</Notes>
  <HiddenSlides>0</HiddenSlides>
  <MMClips>0</MMClips>
  <ScaleCrop>false</ScaleCrop>
  <HeadingPairs>
    <vt:vector size="4" baseType="variant">
      <vt:variant>
        <vt:lpstr>Thème</vt:lpstr>
      </vt:variant>
      <vt:variant>
        <vt:i4>1</vt:i4>
      </vt:variant>
      <vt:variant>
        <vt:lpstr>Titres des diapositives</vt:lpstr>
      </vt:variant>
      <vt:variant>
        <vt:i4>35</vt:i4>
      </vt:variant>
    </vt:vector>
  </HeadingPairs>
  <TitlesOfParts>
    <vt:vector size="36" baseType="lpstr">
      <vt:lpstr>Genèse</vt:lpstr>
      <vt:lpstr>AGILE  &amp; SCRUM</vt:lpstr>
      <vt:lpstr>Introduction</vt:lpstr>
      <vt:lpstr>Qu’est ce qu’une méthode agile</vt:lpstr>
      <vt:lpstr>Cycle de vie agile</vt:lpstr>
      <vt:lpstr>Méthode Agile VS Méthode Classique</vt:lpstr>
      <vt:lpstr>Manifeste agile</vt:lpstr>
      <vt:lpstr>Les principes de l’agilité</vt:lpstr>
      <vt:lpstr>Définition Scrum</vt:lpstr>
      <vt:lpstr>Définition Scrum</vt:lpstr>
      <vt:lpstr>Pourquoi Scrum?</vt:lpstr>
      <vt:lpstr>Scrum Process</vt:lpstr>
      <vt:lpstr>Le cadre Scrum</vt:lpstr>
      <vt:lpstr>Les  Acteurs du  Scrum</vt:lpstr>
      <vt:lpstr>Rôles dans Scrum</vt:lpstr>
      <vt:lpstr>Product Owner</vt:lpstr>
      <vt:lpstr>Scrum Master</vt:lpstr>
      <vt:lpstr>  Equipe de développement</vt:lpstr>
      <vt:lpstr>Planification générale</vt:lpstr>
      <vt:lpstr>Sprint</vt:lpstr>
      <vt:lpstr>Les réunions</vt:lpstr>
      <vt:lpstr>Sprint planning </vt:lpstr>
      <vt:lpstr> Pocker planning  </vt:lpstr>
      <vt:lpstr> Daily meeting</vt:lpstr>
      <vt:lpstr>Sprint Review</vt:lpstr>
      <vt:lpstr>Sprint Retrospective</vt:lpstr>
      <vt:lpstr>La release</vt:lpstr>
      <vt:lpstr>Les  Artefacts  Scrum</vt:lpstr>
      <vt:lpstr> « Product Backlog »</vt:lpstr>
      <vt:lpstr>« Sprint Backlog »</vt:lpstr>
      <vt:lpstr>User story</vt:lpstr>
      <vt:lpstr>Product Increment</vt:lpstr>
      <vt:lpstr>Burndown Chart</vt:lpstr>
      <vt:lpstr>Les piliers de Scrum</vt:lpstr>
      <vt:lpstr>Les piliers de Scrum</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Apple</dc:creator>
  <cp:lastModifiedBy>ACER</cp:lastModifiedBy>
  <cp:revision>162</cp:revision>
  <dcterms:created xsi:type="dcterms:W3CDTF">2018-12-31T07:48:03Z</dcterms:created>
  <dcterms:modified xsi:type="dcterms:W3CDTF">2019-01-03T22:10:37Z</dcterms:modified>
</cp:coreProperties>
</file>